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403" r:id="rId3"/>
    <p:sldId id="404" r:id="rId4"/>
    <p:sldId id="366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88" r:id="rId24"/>
    <p:sldId id="387" r:id="rId25"/>
    <p:sldId id="396" r:id="rId26"/>
    <p:sldId id="397" r:id="rId27"/>
    <p:sldId id="398" r:id="rId28"/>
    <p:sldId id="399" r:id="rId29"/>
    <p:sldId id="400" r:id="rId30"/>
    <p:sldId id="401" r:id="rId31"/>
    <p:sldId id="360" r:id="rId32"/>
    <p:sldId id="402" r:id="rId3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CC"/>
    <a:srgbClr val="0000FF"/>
    <a:srgbClr val="3333FF"/>
    <a:srgbClr val="6699FF"/>
    <a:srgbClr val="99CCFF"/>
    <a:srgbClr val="FF6600"/>
    <a:srgbClr val="993300"/>
    <a:srgbClr val="FFCC99"/>
    <a:srgbClr val="CCFF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621" autoAdjust="0"/>
  </p:normalViewPr>
  <p:slideViewPr>
    <p:cSldViewPr>
      <p:cViewPr>
        <p:scale>
          <a:sx n="106" d="100"/>
          <a:sy n="106" d="100"/>
        </p:scale>
        <p:origin x="-1404" y="-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601" name="Rectangle 2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07012" cy="397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73" name="Rectangle 2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0275" cy="4773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41675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41675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41675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5238"/>
            <a:ext cx="3241675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277802B-1F29-4201-8825-ED3491A574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3CC7C0-11BB-4958-9468-0B24CA0C3525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3CC7C0-11BB-4958-9468-0B24CA0C3525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3CC7C0-11BB-4958-9468-0B24CA0C3525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EA39B1-4BF9-4970-BA76-C4F8FF41C77E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EA39B1-4BF9-4970-BA76-C4F8FF41C77E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225B9-7212-4BAD-A310-12251FC6FE8F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130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11863" cy="477520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4176216" y="179437"/>
            <a:ext cx="4104456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384" y="179437"/>
            <a:ext cx="2592288" cy="46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0" y="6923109"/>
            <a:ext cx="10080625" cy="624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de-DE" sz="1200" dirty="0" smtClean="0">
              <a:solidFill>
                <a:schemeClr val="tx1"/>
              </a:solidFill>
            </a:endParaRPr>
          </a:p>
          <a:p>
            <a:pPr algn="r"/>
            <a:endParaRPr lang="de-DE" sz="1200" dirty="0" smtClean="0">
              <a:solidFill>
                <a:schemeClr val="tx1"/>
              </a:solidFill>
            </a:endParaRPr>
          </a:p>
          <a:p>
            <a:pPr algn="r"/>
            <a:r>
              <a:rPr lang="de-DE" sz="1200" smtClean="0">
                <a:solidFill>
                  <a:schemeClr val="tx1"/>
                </a:solidFill>
              </a:rPr>
              <a:t>Page </a:t>
            </a:r>
            <a:fld id="{3A8B414C-B5CE-48D6-9AB4-725528DF7A06}" type="slidenum">
              <a:rPr lang="de-DE" sz="1200" smtClean="0">
                <a:solidFill>
                  <a:schemeClr val="tx1"/>
                </a:solidFill>
              </a:rPr>
              <a:pPr algn="r"/>
              <a:t>‹Nr.›</a:t>
            </a:fld>
            <a:endParaRPr lang="de-D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800" y="179388"/>
            <a:ext cx="1770063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hteck 6"/>
          <p:cNvSpPr/>
          <p:nvPr userDrawn="1"/>
        </p:nvSpPr>
        <p:spPr bwMode="auto">
          <a:xfrm>
            <a:off x="4176216" y="179437"/>
            <a:ext cx="4104456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8384" y="179437"/>
            <a:ext cx="2592288" cy="46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539750" y="1079500"/>
            <a:ext cx="9180513" cy="575945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539750" y="1439863"/>
            <a:ext cx="9180513" cy="4500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92275" y="1800225"/>
            <a:ext cx="7019925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2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remotely monitored VLBI-network of autonomous telescope agents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(e-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RemoteCtrl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VLBI)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160" y="4715941"/>
            <a:ext cx="160972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344" y="4715941"/>
            <a:ext cx="18097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575816" y="3563813"/>
            <a:ext cx="9145016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Alexander </a:t>
            </a:r>
            <a:r>
              <a:rPr lang="en-US" sz="2000" b="1" dirty="0" err="1" smtClean="0">
                <a:solidFill>
                  <a:srgbClr val="000000"/>
                </a:solidFill>
              </a:rPr>
              <a:t>Neidhardt</a:t>
            </a:r>
            <a:r>
              <a:rPr lang="en-US" sz="2000" b="1" dirty="0" smtClean="0">
                <a:solidFill>
                  <a:srgbClr val="000000"/>
                </a:solidFill>
              </a:rPr>
              <a:t> (FESG, TUM)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neidhardt@fs.wettzell.de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720725" y="5940425"/>
            <a:ext cx="8820150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539750" y="5940425"/>
            <a:ext cx="9180513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i="1" dirty="0" smtClean="0">
                <a:solidFill>
                  <a:srgbClr val="000000"/>
                </a:solidFill>
              </a:rPr>
              <a:t>Katharina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Kirschbauer</a:t>
            </a:r>
            <a:r>
              <a:rPr lang="en-US" sz="1400" b="1" i="1" dirty="0" smtClean="0">
                <a:solidFill>
                  <a:srgbClr val="000000"/>
                </a:solidFill>
              </a:rPr>
              <a:t> (THD), Matthias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Schönberger</a:t>
            </a:r>
            <a:r>
              <a:rPr lang="en-US" sz="1400" b="1" i="1" dirty="0" smtClean="0">
                <a:solidFill>
                  <a:srgbClr val="000000"/>
                </a:solidFill>
              </a:rPr>
              <a:t> (BKG), Jim Lovell (UTAS),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i="1" dirty="0" smtClean="0">
                <a:solidFill>
                  <a:srgbClr val="000000"/>
                </a:solidFill>
              </a:rPr>
              <a:t>Ed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Himwich</a:t>
            </a:r>
            <a:r>
              <a:rPr lang="en-US" sz="1400" b="1" i="1" dirty="0" smtClean="0">
                <a:solidFill>
                  <a:srgbClr val="000000"/>
                </a:solidFill>
              </a:rPr>
              <a:t> (NASA/GSFC/NVI), Jamie McCallum (UTAS), Christian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Plötz</a:t>
            </a:r>
            <a:r>
              <a:rPr lang="en-US" sz="1400" b="1" i="1" dirty="0" smtClean="0">
                <a:solidFill>
                  <a:srgbClr val="000000"/>
                </a:solidFill>
              </a:rPr>
              <a:t> (BKG),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i="1" dirty="0" smtClean="0">
                <a:solidFill>
                  <a:srgbClr val="000000"/>
                </a:solidFill>
              </a:rPr>
              <a:t>Jonathan Quick (</a:t>
            </a:r>
            <a:r>
              <a:rPr lang="en-US" sz="1400" b="1" i="1" dirty="0" err="1" smtClean="0">
                <a:solidFill>
                  <a:srgbClr val="000000"/>
                </a:solidFill>
              </a:rPr>
              <a:t>HartRAO</a:t>
            </a:r>
            <a:r>
              <a:rPr lang="en-US" sz="1400" b="1" i="1" dirty="0" smtClean="0">
                <a:solidFill>
                  <a:srgbClr val="000000"/>
                </a:solidFill>
              </a:rPr>
              <a:t>)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691605"/>
            <a:ext cx="9001000" cy="56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2"/>
          <p:cNvGrpSpPr/>
          <p:nvPr/>
        </p:nvGrpSpPr>
        <p:grpSpPr>
          <a:xfrm>
            <a:off x="6840512" y="1691605"/>
            <a:ext cx="1296144" cy="5544616"/>
            <a:chOff x="2402910" y="1691605"/>
            <a:chExt cx="6165794" cy="5544616"/>
          </a:xfrm>
        </p:grpSpPr>
        <p:grpSp>
          <p:nvGrpSpPr>
            <p:cNvPr id="3" name="Gruppieren 7"/>
            <p:cNvGrpSpPr/>
            <p:nvPr/>
          </p:nvGrpSpPr>
          <p:grpSpPr>
            <a:xfrm>
              <a:off x="2448024" y="1691605"/>
              <a:ext cx="6120680" cy="5544616"/>
              <a:chOff x="2448024" y="1691605"/>
              <a:chExt cx="6120680" cy="5544616"/>
            </a:xfrm>
          </p:grpSpPr>
          <p:sp>
            <p:nvSpPr>
              <p:cNvPr id="6" name="Rechteck 5"/>
              <p:cNvSpPr/>
              <p:nvPr/>
            </p:nvSpPr>
            <p:spPr bwMode="auto">
              <a:xfrm>
                <a:off x="2448024" y="1691605"/>
                <a:ext cx="5616624" cy="55446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  <p:sp>
            <p:nvSpPr>
              <p:cNvPr id="7" name="Rechteck 6"/>
              <p:cNvSpPr/>
              <p:nvPr/>
            </p:nvSpPr>
            <p:spPr bwMode="auto">
              <a:xfrm>
                <a:off x="7920632" y="2987749"/>
                <a:ext cx="648072" cy="4040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</p:grpSp>
        <p:cxnSp>
          <p:nvCxnSpPr>
            <p:cNvPr id="10" name="Gerade Verbindung 9"/>
            <p:cNvCxnSpPr/>
            <p:nvPr/>
          </p:nvCxnSpPr>
          <p:spPr bwMode="auto">
            <a:xfrm>
              <a:off x="2402910" y="2546737"/>
              <a:ext cx="5688632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2448024" y="2051645"/>
              <a:ext cx="5832648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691605"/>
            <a:ext cx="9001000" cy="56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feil nach rechts 20"/>
          <p:cNvSpPr/>
          <p:nvPr/>
        </p:nvSpPr>
        <p:spPr bwMode="auto">
          <a:xfrm rot="5400000">
            <a:off x="8280672" y="5219997"/>
            <a:ext cx="1008112" cy="43204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903546" y="6012085"/>
            <a:ext cx="1685077" cy="1122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</a:rPr>
              <a:t>Requirements</a:t>
            </a:r>
            <a:r>
              <a:rPr lang="de-DE" dirty="0" smtClean="0">
                <a:solidFill>
                  <a:srgbClr val="C00000"/>
                </a:solidFill>
              </a:rPr>
              <a:t>:</a:t>
            </a:r>
          </a:p>
          <a:p>
            <a:r>
              <a:rPr lang="de-DE" dirty="0" err="1" smtClean="0">
                <a:solidFill>
                  <a:srgbClr val="C00000"/>
                </a:solidFill>
              </a:rPr>
              <a:t>Cooperating</a:t>
            </a:r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 err="1" smtClean="0">
                <a:solidFill>
                  <a:srgbClr val="C00000"/>
                </a:solidFill>
              </a:rPr>
              <a:t>Control</a:t>
            </a:r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 smtClean="0">
                <a:solidFill>
                  <a:srgbClr val="C00000"/>
                </a:solidFill>
              </a:rPr>
              <a:t>Centers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691605"/>
            <a:ext cx="9001000" cy="56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5832400" y="3059757"/>
            <a:ext cx="2016224" cy="6647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000" b="1" u="sng" dirty="0" smtClean="0">
                <a:solidFill>
                  <a:srgbClr val="000000"/>
                </a:solidFill>
              </a:rPr>
              <a:t>BUT:</a:t>
            </a:r>
            <a:endParaRPr lang="de-DE" sz="1000" b="1" dirty="0" smtClean="0">
              <a:solidFill>
                <a:srgbClr val="000000"/>
              </a:solidFill>
            </a:endParaRPr>
          </a:p>
          <a:p>
            <a:pPr algn="ctr"/>
            <a:r>
              <a:rPr lang="de-DE" sz="1000" b="1" dirty="0" smtClean="0">
                <a:solidFill>
                  <a:srgbClr val="000000"/>
                </a:solidFill>
              </a:rPr>
              <a:t>New </a:t>
            </a:r>
            <a:r>
              <a:rPr lang="de-DE" sz="1000" b="1" dirty="0" err="1" smtClean="0">
                <a:solidFill>
                  <a:srgbClr val="000000"/>
                </a:solidFill>
              </a:rPr>
              <a:t>jobs</a:t>
            </a:r>
            <a:r>
              <a:rPr lang="de-DE" sz="1000" b="1" dirty="0" smtClean="0">
                <a:solidFill>
                  <a:srgbClr val="000000"/>
                </a:solidFill>
              </a:rPr>
              <a:t>, </a:t>
            </a:r>
            <a:r>
              <a:rPr lang="de-DE" sz="1000" b="1" dirty="0" err="1" smtClean="0">
                <a:solidFill>
                  <a:srgbClr val="000000"/>
                </a:solidFill>
              </a:rPr>
              <a:t>like</a:t>
            </a:r>
            <a:r>
              <a:rPr lang="de-DE" sz="1000" b="1" dirty="0" smtClean="0">
                <a:solidFill>
                  <a:srgbClr val="000000"/>
                </a:solidFill>
              </a:rPr>
              <a:t> </a:t>
            </a:r>
            <a:r>
              <a:rPr lang="de-DE" sz="1000" b="1" dirty="0" err="1" smtClean="0">
                <a:solidFill>
                  <a:srgbClr val="000000"/>
                </a:solidFill>
              </a:rPr>
              <a:t>data</a:t>
            </a:r>
            <a:r>
              <a:rPr lang="de-DE" sz="1000" b="1" dirty="0" smtClean="0">
                <a:solidFill>
                  <a:srgbClr val="000000"/>
                </a:solidFill>
              </a:rPr>
              <a:t> </a:t>
            </a:r>
            <a:r>
              <a:rPr lang="de-DE" sz="1000" b="1" dirty="0" err="1" smtClean="0">
                <a:solidFill>
                  <a:srgbClr val="000000"/>
                </a:solidFill>
              </a:rPr>
              <a:t>logistics</a:t>
            </a:r>
            <a:r>
              <a:rPr lang="de-DE" sz="1000" b="1" dirty="0" smtClean="0">
                <a:solidFill>
                  <a:srgbClr val="000000"/>
                </a:solidFill>
              </a:rPr>
              <a:t>, </a:t>
            </a:r>
            <a:r>
              <a:rPr lang="de-DE" sz="1000" b="1" dirty="0" err="1" smtClean="0">
                <a:solidFill>
                  <a:srgbClr val="000000"/>
                </a:solidFill>
              </a:rPr>
              <a:t>are</a:t>
            </a:r>
            <a:r>
              <a:rPr lang="de-DE" sz="1000" b="1" dirty="0" smtClean="0">
                <a:solidFill>
                  <a:srgbClr val="000000"/>
                </a:solidFill>
              </a:rPr>
              <a:t> not </a:t>
            </a:r>
            <a:r>
              <a:rPr lang="de-DE" sz="1000" b="1" dirty="0" err="1" smtClean="0">
                <a:solidFill>
                  <a:srgbClr val="000000"/>
                </a:solidFill>
              </a:rPr>
              <a:t>yet</a:t>
            </a:r>
            <a:r>
              <a:rPr lang="de-DE" sz="1000" b="1" dirty="0" smtClean="0">
                <a:solidFill>
                  <a:srgbClr val="000000"/>
                </a:solidFill>
              </a:rPr>
              <a:t> </a:t>
            </a:r>
            <a:r>
              <a:rPr lang="de-DE" sz="1000" b="1" dirty="0" err="1" smtClean="0">
                <a:solidFill>
                  <a:srgbClr val="000000"/>
                </a:solidFill>
              </a:rPr>
              <a:t>included</a:t>
            </a:r>
            <a:r>
              <a:rPr lang="de-DE" sz="1000" b="1" dirty="0" smtClean="0">
                <a:solidFill>
                  <a:srgbClr val="000000"/>
                </a:solidFill>
              </a:rPr>
              <a:t> </a:t>
            </a:r>
            <a:r>
              <a:rPr lang="de-DE" sz="1000" b="1" dirty="0" err="1" smtClean="0">
                <a:solidFill>
                  <a:srgbClr val="000000"/>
                </a:solidFill>
              </a:rPr>
              <a:t>to</a:t>
            </a:r>
            <a:r>
              <a:rPr lang="de-DE" sz="1000" b="1" dirty="0" smtClean="0">
                <a:solidFill>
                  <a:srgbClr val="000000"/>
                </a:solidFill>
              </a:rPr>
              <a:t> </a:t>
            </a:r>
            <a:r>
              <a:rPr lang="de-DE" sz="1000" b="1" dirty="0" err="1" smtClean="0">
                <a:solidFill>
                  <a:srgbClr val="000000"/>
                </a:solidFill>
              </a:rPr>
              <a:t>this</a:t>
            </a:r>
            <a:r>
              <a:rPr lang="de-DE" sz="1000" b="1" dirty="0" smtClean="0">
                <a:solidFill>
                  <a:srgbClr val="000000"/>
                </a:solidFill>
              </a:rPr>
              <a:t> </a:t>
            </a:r>
            <a:r>
              <a:rPr lang="de-DE" sz="1000" b="1" dirty="0" err="1" smtClean="0">
                <a:solidFill>
                  <a:srgbClr val="000000"/>
                </a:solidFill>
              </a:rPr>
              <a:t>statistics</a:t>
            </a:r>
            <a:r>
              <a:rPr lang="de-DE" sz="1000" b="1" dirty="0" smtClean="0">
                <a:solidFill>
                  <a:srgbClr val="000000"/>
                </a:solidFill>
              </a:rPr>
              <a:t>.</a:t>
            </a:r>
            <a:endParaRPr lang="de-DE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80280" y="7178640"/>
            <a:ext cx="1540806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tx1"/>
                </a:solidFill>
              </a:rPr>
              <a:t>[</a:t>
            </a:r>
            <a:r>
              <a:rPr lang="de-DE" sz="1000" dirty="0">
                <a:solidFill>
                  <a:schemeClr val="tx1"/>
                </a:solidFill>
              </a:rPr>
              <a:t>plag2009] </a:t>
            </a:r>
            <a:r>
              <a:rPr lang="de-DE" sz="1000" dirty="0" err="1">
                <a:solidFill>
                  <a:schemeClr val="tx1"/>
                </a:solidFill>
              </a:rPr>
              <a:t>l.c</a:t>
            </a:r>
            <a:r>
              <a:rPr lang="de-DE" sz="1000" dirty="0">
                <a:solidFill>
                  <a:schemeClr val="tx1"/>
                </a:solidFill>
              </a:rPr>
              <a:t>. </a:t>
            </a:r>
            <a:r>
              <a:rPr lang="de-DE" sz="1000" dirty="0" err="1">
                <a:solidFill>
                  <a:schemeClr val="tx1"/>
                </a:solidFill>
              </a:rPr>
              <a:t>page</a:t>
            </a:r>
            <a:r>
              <a:rPr lang="de-DE" sz="1000" dirty="0">
                <a:solidFill>
                  <a:schemeClr val="tx1"/>
                </a:solidFill>
              </a:rPr>
              <a:t> 261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888" y="2051645"/>
            <a:ext cx="4176464" cy="49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5472360" y="2123653"/>
            <a:ext cx="3528392" cy="189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Increased or new requirements and orders by science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One telescope leaves 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network (wind, damages)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=&gt; Optimize the network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Prioritized events: </a:t>
            </a:r>
            <a:r>
              <a:rPr lang="en-US" dirty="0" err="1" smtClean="0">
                <a:solidFill>
                  <a:schemeClr val="tx1"/>
                </a:solidFill>
              </a:rPr>
              <a:t>occultaions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supernovaes</a:t>
            </a:r>
            <a:r>
              <a:rPr lang="en-US" dirty="0" smtClean="0">
                <a:solidFill>
                  <a:schemeClr val="tx1"/>
                </a:solidFill>
              </a:rPr>
              <a:t>, space crafts, …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6840512" y="4211885"/>
            <a:ext cx="792088" cy="144016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472360" y="5940077"/>
            <a:ext cx="3851920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Improved or new services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Short reaction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Common, dynamic observations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… 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575816" y="1763613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575816" y="1890579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already possible?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already possible?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064" y="4859957"/>
            <a:ext cx="4871002" cy="25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ieren 14"/>
          <p:cNvGrpSpPr/>
          <p:nvPr/>
        </p:nvGrpSpPr>
        <p:grpSpPr>
          <a:xfrm>
            <a:off x="593455" y="5003973"/>
            <a:ext cx="2952328" cy="2088232"/>
            <a:chOff x="1655936" y="1763613"/>
            <a:chExt cx="6480720" cy="3834184"/>
          </a:xfrm>
        </p:grpSpPr>
        <p:pic>
          <p:nvPicPr>
            <p:cNvPr id="16" name="Grafik 15" descr="Hobar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936" y="1763613"/>
              <a:ext cx="6480720" cy="3672408"/>
            </a:xfrm>
            <a:prstGeom prst="rect">
              <a:avLst/>
            </a:prstGeom>
          </p:spPr>
        </p:pic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H="1" flipV="1">
              <a:off x="4495800" y="5597797"/>
              <a:ext cx="7620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02701" y="2274427"/>
              <a:ext cx="2277045" cy="294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hteck 26"/>
          <p:cNvSpPr/>
          <p:nvPr/>
        </p:nvSpPr>
        <p:spPr bwMode="auto">
          <a:xfrm>
            <a:off x="7146033" y="5540187"/>
            <a:ext cx="1197682" cy="10488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7056536" y="5504329"/>
            <a:ext cx="1197682" cy="4585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pic>
        <p:nvPicPr>
          <p:cNvPr id="29" name="Grafik 4" descr="twin01_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584" y="4787949"/>
            <a:ext cx="2016224" cy="13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9279" y="6084093"/>
            <a:ext cx="1397497" cy="140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 rot="16200000">
            <a:off x="-1183557" y="5790902"/>
            <a:ext cx="295232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Remote Control Middleware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e-</a:t>
            </a:r>
            <a:r>
              <a:rPr lang="en-US" sz="1600" dirty="0" err="1" smtClean="0">
                <a:solidFill>
                  <a:srgbClr val="000000"/>
                </a:solidFill>
              </a:rPr>
              <a:t>RemoteCtrl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already possible?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064" y="4859957"/>
            <a:ext cx="4871002" cy="25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4"/>
          <p:cNvGrpSpPr/>
          <p:nvPr/>
        </p:nvGrpSpPr>
        <p:grpSpPr>
          <a:xfrm>
            <a:off x="593455" y="5003973"/>
            <a:ext cx="2952328" cy="2088232"/>
            <a:chOff x="1655936" y="1763613"/>
            <a:chExt cx="6480720" cy="3834184"/>
          </a:xfrm>
        </p:grpSpPr>
        <p:pic>
          <p:nvPicPr>
            <p:cNvPr id="16" name="Grafik 15" descr="Hobar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936" y="1763613"/>
              <a:ext cx="6480720" cy="3672408"/>
            </a:xfrm>
            <a:prstGeom prst="rect">
              <a:avLst/>
            </a:prstGeom>
          </p:spPr>
        </p:pic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H="1" flipV="1">
              <a:off x="4495800" y="5597797"/>
              <a:ext cx="7620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02701" y="2274427"/>
              <a:ext cx="2277045" cy="294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hteck 26"/>
          <p:cNvSpPr/>
          <p:nvPr/>
        </p:nvSpPr>
        <p:spPr bwMode="auto">
          <a:xfrm>
            <a:off x="7146033" y="5540187"/>
            <a:ext cx="1197682" cy="10488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7056536" y="5504329"/>
            <a:ext cx="1197682" cy="4585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pic>
        <p:nvPicPr>
          <p:cNvPr id="29" name="Grafik 4" descr="twin01_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584" y="4787949"/>
            <a:ext cx="2016224" cy="13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9279" y="6084093"/>
            <a:ext cx="1397497" cy="140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 rot="16200000">
            <a:off x="-1183557" y="5790902"/>
            <a:ext cx="295232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Remote Control Middleware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e-</a:t>
            </a:r>
            <a:r>
              <a:rPr lang="en-US" sz="1600" dirty="0" err="1" smtClean="0">
                <a:solidFill>
                  <a:srgbClr val="000000"/>
                </a:solidFill>
              </a:rPr>
              <a:t>RemoteCtrl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4208" y="1835621"/>
            <a:ext cx="1497068" cy="32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384128" y="1835621"/>
            <a:ext cx="295232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/>
              <a:t>Network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already possible?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064" y="4859957"/>
            <a:ext cx="4871002" cy="25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4"/>
          <p:cNvGrpSpPr/>
          <p:nvPr/>
        </p:nvGrpSpPr>
        <p:grpSpPr>
          <a:xfrm>
            <a:off x="593455" y="5003973"/>
            <a:ext cx="2952328" cy="2088232"/>
            <a:chOff x="1655936" y="1763613"/>
            <a:chExt cx="6480720" cy="3834184"/>
          </a:xfrm>
        </p:grpSpPr>
        <p:pic>
          <p:nvPicPr>
            <p:cNvPr id="16" name="Grafik 15" descr="Hobar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936" y="1763613"/>
              <a:ext cx="6480720" cy="3672408"/>
            </a:xfrm>
            <a:prstGeom prst="rect">
              <a:avLst/>
            </a:prstGeom>
          </p:spPr>
        </p:pic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H="1" flipV="1">
              <a:off x="4495800" y="5597797"/>
              <a:ext cx="7620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02701" y="2274427"/>
              <a:ext cx="2277045" cy="294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hteck 26"/>
          <p:cNvSpPr/>
          <p:nvPr/>
        </p:nvSpPr>
        <p:spPr bwMode="auto">
          <a:xfrm>
            <a:off x="7146033" y="5540187"/>
            <a:ext cx="1197682" cy="10488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7056536" y="5504329"/>
            <a:ext cx="1197682" cy="4585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pic>
        <p:nvPicPr>
          <p:cNvPr id="29" name="Grafik 4" descr="twin01_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584" y="4787949"/>
            <a:ext cx="2016224" cy="13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9279" y="6084093"/>
            <a:ext cx="1397497" cy="140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 rot="16200000">
            <a:off x="-1183557" y="5790902"/>
            <a:ext cx="295232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Remote Control Middleware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e-</a:t>
            </a:r>
            <a:r>
              <a:rPr lang="en-US" sz="1600" dirty="0" err="1" smtClean="0">
                <a:solidFill>
                  <a:srgbClr val="000000"/>
                </a:solidFill>
              </a:rPr>
              <a:t>RemoteCtrl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4208" y="1835621"/>
            <a:ext cx="1497068" cy="32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2484" y="1979637"/>
            <a:ext cx="1780116" cy="13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5976" y="2051645"/>
            <a:ext cx="1800200" cy="15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384128" y="1835621"/>
            <a:ext cx="295232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/>
              <a:t>Network</a:t>
            </a:r>
            <a:endParaRPr lang="en-US" sz="16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16200000">
            <a:off x="-103434" y="2227088"/>
            <a:ext cx="79208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Web-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Cams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Pfeil nach links und rechts 21"/>
          <p:cNvSpPr/>
          <p:nvPr/>
        </p:nvSpPr>
        <p:spPr bwMode="auto">
          <a:xfrm>
            <a:off x="3600152" y="2843733"/>
            <a:ext cx="2448272" cy="288032"/>
          </a:xfrm>
          <a:prstGeom prst="leftRightArrow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already possible?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064" y="4859957"/>
            <a:ext cx="4871002" cy="25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4"/>
          <p:cNvGrpSpPr/>
          <p:nvPr/>
        </p:nvGrpSpPr>
        <p:grpSpPr>
          <a:xfrm>
            <a:off x="593455" y="5003973"/>
            <a:ext cx="2952328" cy="2088232"/>
            <a:chOff x="1655936" y="1763613"/>
            <a:chExt cx="6480720" cy="3834184"/>
          </a:xfrm>
        </p:grpSpPr>
        <p:pic>
          <p:nvPicPr>
            <p:cNvPr id="16" name="Grafik 15" descr="Hobar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936" y="1763613"/>
              <a:ext cx="6480720" cy="3672408"/>
            </a:xfrm>
            <a:prstGeom prst="rect">
              <a:avLst/>
            </a:prstGeom>
          </p:spPr>
        </p:pic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H="1" flipV="1">
              <a:off x="4495800" y="5597797"/>
              <a:ext cx="7620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02701" y="2274427"/>
              <a:ext cx="2277045" cy="294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hteck 26"/>
          <p:cNvSpPr/>
          <p:nvPr/>
        </p:nvSpPr>
        <p:spPr bwMode="auto">
          <a:xfrm>
            <a:off x="7146033" y="5540187"/>
            <a:ext cx="1197682" cy="10488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7056536" y="5504329"/>
            <a:ext cx="1197682" cy="4585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pic>
        <p:nvPicPr>
          <p:cNvPr id="29" name="Grafik 4" descr="twin01_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584" y="4787949"/>
            <a:ext cx="2016224" cy="13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9279" y="6084093"/>
            <a:ext cx="1397497" cy="140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 rot="16200000">
            <a:off x="-1183557" y="5790902"/>
            <a:ext cx="295232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Remote Control Middleware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e-</a:t>
            </a:r>
            <a:r>
              <a:rPr lang="en-US" sz="1600" dirty="0" err="1" smtClean="0">
                <a:solidFill>
                  <a:srgbClr val="000000"/>
                </a:solidFill>
              </a:rPr>
              <a:t>RemoteCtrl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4208" y="1835621"/>
            <a:ext cx="1497068" cy="32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2484" y="1979637"/>
            <a:ext cx="1780116" cy="13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5976" y="2051645"/>
            <a:ext cx="1800200" cy="15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384128" y="1835621"/>
            <a:ext cx="295232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/>
              <a:t>Network</a:t>
            </a:r>
            <a:endParaRPr lang="en-US" sz="16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16200000">
            <a:off x="-103434" y="2227088"/>
            <a:ext cx="79208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Web-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Cams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Pfeil nach links und rechts 21"/>
          <p:cNvSpPr/>
          <p:nvPr/>
        </p:nvSpPr>
        <p:spPr bwMode="auto">
          <a:xfrm>
            <a:off x="3600152" y="2843733"/>
            <a:ext cx="2448272" cy="288032"/>
          </a:xfrm>
          <a:prstGeom prst="leftRightArrow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9124" y="3317992"/>
            <a:ext cx="2808312" cy="47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5254" y="2987749"/>
            <a:ext cx="1728754" cy="123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 rot="16200000">
            <a:off x="-103683" y="3307208"/>
            <a:ext cx="79208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KVM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Pfeil nach links und rechts 31"/>
          <p:cNvSpPr/>
          <p:nvPr/>
        </p:nvSpPr>
        <p:spPr bwMode="auto">
          <a:xfrm>
            <a:off x="2087984" y="3419797"/>
            <a:ext cx="5040560" cy="288032"/>
          </a:xfrm>
          <a:prstGeom prst="leftRightArrow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already possible?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064" y="4859957"/>
            <a:ext cx="4871002" cy="25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4"/>
          <p:cNvGrpSpPr/>
          <p:nvPr/>
        </p:nvGrpSpPr>
        <p:grpSpPr>
          <a:xfrm>
            <a:off x="593455" y="5003973"/>
            <a:ext cx="2952328" cy="2088232"/>
            <a:chOff x="1655936" y="1763613"/>
            <a:chExt cx="6480720" cy="3834184"/>
          </a:xfrm>
        </p:grpSpPr>
        <p:pic>
          <p:nvPicPr>
            <p:cNvPr id="16" name="Grafik 15" descr="Hobar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936" y="1763613"/>
              <a:ext cx="6480720" cy="3672408"/>
            </a:xfrm>
            <a:prstGeom prst="rect">
              <a:avLst/>
            </a:prstGeom>
          </p:spPr>
        </p:pic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H="1" flipV="1">
              <a:off x="4495800" y="5597797"/>
              <a:ext cx="7620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02701" y="2274427"/>
              <a:ext cx="2277045" cy="294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hteck 26"/>
          <p:cNvSpPr/>
          <p:nvPr/>
        </p:nvSpPr>
        <p:spPr bwMode="auto">
          <a:xfrm>
            <a:off x="7146033" y="5540187"/>
            <a:ext cx="1197682" cy="10488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7056536" y="5504329"/>
            <a:ext cx="1197682" cy="4585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pic>
        <p:nvPicPr>
          <p:cNvPr id="29" name="Grafik 4" descr="twin01_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584" y="4787949"/>
            <a:ext cx="2016224" cy="13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9279" y="6084093"/>
            <a:ext cx="1397497" cy="140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 rot="16200000">
            <a:off x="-1183557" y="5790902"/>
            <a:ext cx="295232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Remote Control Middleware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e-</a:t>
            </a:r>
            <a:r>
              <a:rPr lang="en-US" sz="1600" dirty="0" err="1" smtClean="0">
                <a:solidFill>
                  <a:srgbClr val="000000"/>
                </a:solidFill>
              </a:rPr>
              <a:t>RemoteCtrl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4208" y="1835621"/>
            <a:ext cx="1497068" cy="32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2484" y="1979637"/>
            <a:ext cx="1780116" cy="13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5976" y="2051645"/>
            <a:ext cx="1800200" cy="15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384128" y="1835621"/>
            <a:ext cx="295232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/>
              <a:t>Network</a:t>
            </a:r>
            <a:endParaRPr lang="en-US" sz="16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16200000">
            <a:off x="-103434" y="2227088"/>
            <a:ext cx="79208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Web-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Cams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Pfeil nach links und rechts 21"/>
          <p:cNvSpPr/>
          <p:nvPr/>
        </p:nvSpPr>
        <p:spPr bwMode="auto">
          <a:xfrm>
            <a:off x="3600152" y="2843733"/>
            <a:ext cx="2448272" cy="288032"/>
          </a:xfrm>
          <a:prstGeom prst="leftRightArrow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9124" y="3317992"/>
            <a:ext cx="2808312" cy="47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5254" y="2987749"/>
            <a:ext cx="1728754" cy="123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 rot="16200000">
            <a:off x="-103683" y="3307208"/>
            <a:ext cx="792088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KVM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Pfeil nach links und rechts 31"/>
          <p:cNvSpPr/>
          <p:nvPr/>
        </p:nvSpPr>
        <p:spPr bwMode="auto">
          <a:xfrm>
            <a:off x="2087984" y="3419797"/>
            <a:ext cx="5040560" cy="288032"/>
          </a:xfrm>
          <a:prstGeom prst="leftRightArrow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94004" y="3851845"/>
            <a:ext cx="2736304" cy="89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7444" y="3635821"/>
            <a:ext cx="14547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 rot="16200000">
            <a:off x="-247696" y="4171304"/>
            <a:ext cx="1080120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Power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Switches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6" name="Pfeil nach links und rechts 35"/>
          <p:cNvSpPr/>
          <p:nvPr/>
        </p:nvSpPr>
        <p:spPr bwMode="auto">
          <a:xfrm>
            <a:off x="3456136" y="4211885"/>
            <a:ext cx="2592288" cy="288032"/>
          </a:xfrm>
          <a:prstGeom prst="leftRightArrow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575691" y="1187549"/>
            <a:ext cx="4176589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idea behind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REMOTE CONTROL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not …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already possible?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1727944" y="1907629"/>
            <a:ext cx="6480720" cy="3834184"/>
            <a:chOff x="1655936" y="1763613"/>
            <a:chExt cx="6480720" cy="3834184"/>
          </a:xfrm>
        </p:grpSpPr>
        <p:pic>
          <p:nvPicPr>
            <p:cNvPr id="38" name="Grafik 37" descr="Hobar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5936" y="1763613"/>
              <a:ext cx="6480720" cy="3672408"/>
            </a:xfrm>
            <a:prstGeom prst="rect">
              <a:avLst/>
            </a:prstGeom>
          </p:spPr>
        </p:pic>
        <p:sp>
          <p:nvSpPr>
            <p:cNvPr id="39" name="Line 22"/>
            <p:cNvSpPr>
              <a:spLocks noChangeShapeType="1"/>
            </p:cNvSpPr>
            <p:nvPr/>
          </p:nvSpPr>
          <p:spPr bwMode="auto">
            <a:xfrm flipH="1" flipV="1">
              <a:off x="4495800" y="5597797"/>
              <a:ext cx="7620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02701" y="2274427"/>
              <a:ext cx="2277045" cy="294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51396" y="2479674"/>
            <a:ext cx="1439862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User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status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51396" y="3343101"/>
            <a:ext cx="143986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Status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monitor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51396" y="4663603"/>
            <a:ext cx="143986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Logging &amp;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Command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input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1511871" y="2803351"/>
            <a:ext cx="360362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1511871" y="3559001"/>
            <a:ext cx="360362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1511871" y="4879503"/>
            <a:ext cx="360362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8317606" y="6132090"/>
            <a:ext cx="161925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Connection status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 flipH="1" flipV="1">
            <a:off x="8131869" y="5646315"/>
            <a:ext cx="192087" cy="5524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9" name="Picture 2" descr="chat-econtr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968" y="5364013"/>
            <a:ext cx="4038600" cy="180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" name="Textfeld 13"/>
          <p:cNvSpPr txBox="1">
            <a:spLocks noChangeArrowheads="1"/>
          </p:cNvSpPr>
          <p:nvPr/>
        </p:nvSpPr>
        <p:spPr bwMode="auto">
          <a:xfrm>
            <a:off x="4153768" y="5592613"/>
            <a:ext cx="63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r>
              <a:rPr lang="en-US" sz="1600" b="1" smtClean="0">
                <a:solidFill>
                  <a:schemeClr val="tx1"/>
                </a:solidFill>
                <a:ea typeface="MS Gothic" pitchFamily="49" charset="-128"/>
              </a:rPr>
              <a:t>Chat</a:t>
            </a:r>
            <a:endParaRPr lang="en-US" sz="1600" b="1">
              <a:solidFill>
                <a:schemeClr val="tx1"/>
              </a:solidFill>
              <a:ea typeface="MS Gothic" pitchFamily="49" charset="-128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8352408" y="2442988"/>
            <a:ext cx="1439863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smtClean="0">
                <a:solidFill>
                  <a:srgbClr val="000000"/>
                </a:solidFill>
              </a:rPr>
              <a:t>Mark 5 capacity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 flipH="1">
            <a:off x="7985696" y="2803351"/>
            <a:ext cx="373062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 flipH="1">
            <a:off x="7985696" y="4243213"/>
            <a:ext cx="373062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Ellipse 53"/>
          <p:cNvSpPr/>
          <p:nvPr/>
        </p:nvSpPr>
        <p:spPr bwMode="auto">
          <a:xfrm>
            <a:off x="1655936" y="1907629"/>
            <a:ext cx="2952328" cy="36004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440" y="5292005"/>
            <a:ext cx="1728192" cy="194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1439912" y="7236221"/>
            <a:ext cx="6696744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Remote Control Middleware e-</a:t>
            </a:r>
            <a:r>
              <a:rPr lang="en-US" sz="1600" b="1" dirty="0" err="1" smtClean="0">
                <a:solidFill>
                  <a:srgbClr val="000000"/>
                </a:solidFill>
              </a:rPr>
              <a:t>RemoteCtrl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already possible?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" name="Picture 2" descr="Z:\martin\projects\publications\trunk\20120304-09IVSGeneralMeetingMadrid\Presentations\eRemoteCtrl\e-RemoteCtrl-PasswordDialog_klein_screen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304" y="1763613"/>
            <a:ext cx="4585953" cy="265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40"/>
          <p:cNvSpPr txBox="1">
            <a:spLocks noChangeArrowheads="1"/>
          </p:cNvSpPr>
          <p:nvPr/>
        </p:nvSpPr>
        <p:spPr bwMode="auto">
          <a:xfrm>
            <a:off x="772924" y="1647567"/>
            <a:ext cx="3651961" cy="90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User role management with</a:t>
            </a:r>
          </a:p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authentication and authorization</a:t>
            </a:r>
          </a:p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and encrypted tunneling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814069" y="3214836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814069" y="3748236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814069" y="4357836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4814069" y="4967436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814069" y="5653236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814069" y="6807273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5576069" y="3748236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5576069" y="4357836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5576069" y="4967436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576069" y="5653236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5576069" y="6807273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721994" y="7162873"/>
            <a:ext cx="5603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5472882" y="7162873"/>
            <a:ext cx="5254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Chat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6261869" y="4357836"/>
            <a:ext cx="3810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6261869" y="4967436"/>
            <a:ext cx="3810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6261869" y="5653236"/>
            <a:ext cx="3810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6261869" y="6807273"/>
            <a:ext cx="3810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6052319" y="7162873"/>
            <a:ext cx="8699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Schedule</a:t>
            </a:r>
          </a:p>
          <a:p>
            <a:pPr algn="ctr"/>
            <a:r>
              <a:rPr lang="de-DE" sz="800">
                <a:solidFill>
                  <a:schemeClr val="tx1"/>
                </a:solidFill>
              </a:rPr>
              <a:t>(drudg)</a:t>
            </a:r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6947669" y="4967436"/>
            <a:ext cx="3810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6947669" y="5653236"/>
            <a:ext cx="3810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6947669" y="6807273"/>
            <a:ext cx="3810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6785744" y="7162873"/>
            <a:ext cx="8048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Adapt</a:t>
            </a:r>
          </a:p>
          <a:p>
            <a:pPr algn="ctr"/>
            <a:r>
              <a:rPr lang="de-DE" sz="800">
                <a:solidFill>
                  <a:schemeClr val="tx1"/>
                </a:solidFill>
              </a:rPr>
              <a:t>(attenuation)</a:t>
            </a:r>
          </a:p>
        </p:txBody>
      </p:sp>
      <p:sp>
        <p:nvSpPr>
          <p:cNvPr id="65" name="Rectangle 26"/>
          <p:cNvSpPr>
            <a:spLocks noChangeArrowheads="1"/>
          </p:cNvSpPr>
          <p:nvPr/>
        </p:nvSpPr>
        <p:spPr bwMode="auto">
          <a:xfrm>
            <a:off x="7633469" y="5653236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66" name="Rectangle 27"/>
          <p:cNvSpPr>
            <a:spLocks noChangeArrowheads="1"/>
          </p:cNvSpPr>
          <p:nvPr/>
        </p:nvSpPr>
        <p:spPr bwMode="auto">
          <a:xfrm>
            <a:off x="7633469" y="6807273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8319269" y="6807273"/>
            <a:ext cx="3810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7460432" y="7162873"/>
            <a:ext cx="7334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auto">
          <a:xfrm>
            <a:off x="8127182" y="7162873"/>
            <a:ext cx="73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System</a:t>
            </a:r>
          </a:p>
          <a:p>
            <a:pPr algn="ctr"/>
            <a:r>
              <a:rPr lang="de-DE" sz="1200" b="1">
                <a:solidFill>
                  <a:schemeClr val="tx1"/>
                </a:solidFill>
              </a:rPr>
              <a:t>change</a:t>
            </a:r>
          </a:p>
        </p:txBody>
      </p:sp>
      <p:sp>
        <p:nvSpPr>
          <p:cNvPr id="70" name="AutoShape 31"/>
          <p:cNvSpPr>
            <a:spLocks noChangeArrowheads="1"/>
          </p:cNvSpPr>
          <p:nvPr/>
        </p:nvSpPr>
        <p:spPr bwMode="auto">
          <a:xfrm>
            <a:off x="6109469" y="4129235"/>
            <a:ext cx="1371600" cy="3034977"/>
          </a:xfrm>
          <a:prstGeom prst="bracketPair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7304857" y="3748236"/>
            <a:ext cx="115411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b="1" dirty="0" err="1">
                <a:solidFill>
                  <a:srgbClr val="FF0000"/>
                </a:solidFill>
              </a:rPr>
              <a:t>Currently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1600" b="1" dirty="0">
                <a:solidFill>
                  <a:srgbClr val="FF0000"/>
                </a:solidFill>
              </a:rPr>
              <a:t>not</a:t>
            </a:r>
          </a:p>
          <a:p>
            <a:pPr algn="ctr"/>
            <a:r>
              <a:rPr lang="de-DE" sz="1600" b="1" dirty="0" err="1">
                <a:solidFill>
                  <a:srgbClr val="FF0000"/>
                </a:solidFill>
              </a:rPr>
              <a:t>used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72" name="AutoShape 33"/>
          <p:cNvSpPr>
            <a:spLocks noChangeArrowheads="1"/>
          </p:cNvSpPr>
          <p:nvPr/>
        </p:nvSpPr>
        <p:spPr bwMode="auto">
          <a:xfrm rot="5400000">
            <a:off x="5347469" y="3367236"/>
            <a:ext cx="1371600" cy="28956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3017713" y="2555701"/>
            <a:ext cx="7445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b="1">
                <a:solidFill>
                  <a:schemeClr val="tx1"/>
                </a:solidFill>
              </a:rPr>
              <a:t>Static</a:t>
            </a:r>
          </a:p>
          <a:p>
            <a:pPr algn="ctr"/>
            <a:r>
              <a:rPr lang="de-DE" sz="1600" b="1">
                <a:solidFill>
                  <a:schemeClr val="tx1"/>
                </a:solidFill>
              </a:rPr>
              <a:t>Roles</a:t>
            </a: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2951932" y="3214836"/>
            <a:ext cx="8588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chemeClr val="tx1"/>
                </a:solidFill>
              </a:rPr>
              <a:t>Observer</a:t>
            </a: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2977332" y="3748236"/>
            <a:ext cx="7239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chemeClr val="tx1"/>
                </a:solidFill>
              </a:rPr>
              <a:t>Notifier</a:t>
            </a:r>
          </a:p>
        </p:txBody>
      </p:sp>
      <p:sp>
        <p:nvSpPr>
          <p:cNvPr id="76" name="Text Box 38"/>
          <p:cNvSpPr txBox="1">
            <a:spLocks noChangeArrowheads="1"/>
          </p:cNvSpPr>
          <p:nvPr/>
        </p:nvSpPr>
        <p:spPr bwMode="auto">
          <a:xfrm>
            <a:off x="2909069" y="4357836"/>
            <a:ext cx="9286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chemeClr val="tx1"/>
                </a:solidFill>
              </a:rPr>
              <a:t>Scheduler</a:t>
            </a:r>
          </a:p>
        </p:txBody>
      </p:sp>
      <p:sp>
        <p:nvSpPr>
          <p:cNvPr id="77" name="Text Box 39"/>
          <p:cNvSpPr txBox="1">
            <a:spLocks noChangeArrowheads="1"/>
          </p:cNvSpPr>
          <p:nvPr/>
        </p:nvSpPr>
        <p:spPr bwMode="auto">
          <a:xfrm>
            <a:off x="2985269" y="4967436"/>
            <a:ext cx="620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2909069" y="5653236"/>
            <a:ext cx="8350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</a:rPr>
              <a:t>Operator</a:t>
            </a: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909069" y="6807273"/>
            <a:ext cx="9445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chemeClr val="tx1"/>
                </a:solidFill>
              </a:rPr>
              <a:t>Superuser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3823469" y="5653236"/>
            <a:ext cx="8350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chemeClr val="tx1"/>
                </a:solidFill>
              </a:rPr>
              <a:t>Operator</a:t>
            </a:r>
          </a:p>
        </p:txBody>
      </p:sp>
      <p:sp>
        <p:nvSpPr>
          <p:cNvPr id="81" name="Text Box 44"/>
          <p:cNvSpPr txBox="1">
            <a:spLocks noChangeArrowheads="1"/>
          </p:cNvSpPr>
          <p:nvPr/>
        </p:nvSpPr>
        <p:spPr bwMode="auto">
          <a:xfrm>
            <a:off x="3891732" y="3748236"/>
            <a:ext cx="7239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err="1">
                <a:solidFill>
                  <a:schemeClr val="tx1"/>
                </a:solidFill>
              </a:rPr>
              <a:t>Notifier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82" name="Text Box 45"/>
          <p:cNvSpPr txBox="1">
            <a:spLocks noChangeArrowheads="1"/>
          </p:cNvSpPr>
          <p:nvPr/>
        </p:nvSpPr>
        <p:spPr bwMode="auto">
          <a:xfrm>
            <a:off x="3784475" y="2555701"/>
            <a:ext cx="10398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Dynamic</a:t>
            </a:r>
          </a:p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Roles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83" name="AutoShape 46"/>
          <p:cNvSpPr>
            <a:spLocks/>
          </p:cNvSpPr>
          <p:nvPr/>
        </p:nvSpPr>
        <p:spPr bwMode="auto">
          <a:xfrm>
            <a:off x="3671069" y="3748236"/>
            <a:ext cx="381000" cy="2209800"/>
          </a:xfrm>
          <a:prstGeom prst="leftBrace">
            <a:avLst>
              <a:gd name="adj1" fmla="val 15306"/>
              <a:gd name="adj2" fmla="val 9281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84" name="Freeform 49"/>
          <p:cNvSpPr>
            <a:spLocks/>
          </p:cNvSpPr>
          <p:nvPr/>
        </p:nvSpPr>
        <p:spPr bwMode="auto">
          <a:xfrm>
            <a:off x="3975869" y="4053036"/>
            <a:ext cx="152400" cy="1600200"/>
          </a:xfrm>
          <a:custGeom>
            <a:avLst/>
            <a:gdLst>
              <a:gd name="T0" fmla="*/ 2147483647 w 56"/>
              <a:gd name="T1" fmla="*/ 0 h 624"/>
              <a:gd name="T2" fmla="*/ 2147483647 w 56"/>
              <a:gd name="T3" fmla="*/ 2147483647 h 624"/>
              <a:gd name="T4" fmla="*/ 2147483647 w 56"/>
              <a:gd name="T5" fmla="*/ 2147483647 h 624"/>
              <a:gd name="T6" fmla="*/ 2147483647 w 56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624"/>
              <a:gd name="T14" fmla="*/ 56 w 56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624">
                <a:moveTo>
                  <a:pt x="56" y="0"/>
                </a:moveTo>
                <a:cubicBezTo>
                  <a:pt x="36" y="64"/>
                  <a:pt x="16" y="128"/>
                  <a:pt x="8" y="192"/>
                </a:cubicBezTo>
                <a:cubicBezTo>
                  <a:pt x="0" y="256"/>
                  <a:pt x="0" y="312"/>
                  <a:pt x="8" y="384"/>
                </a:cubicBezTo>
                <a:cubicBezTo>
                  <a:pt x="16" y="456"/>
                  <a:pt x="36" y="540"/>
                  <a:pt x="56" y="6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85" name="Freeform 50"/>
          <p:cNvSpPr>
            <a:spLocks/>
          </p:cNvSpPr>
          <p:nvPr/>
        </p:nvSpPr>
        <p:spPr bwMode="auto">
          <a:xfrm rot="10800000">
            <a:off x="4356869" y="4053036"/>
            <a:ext cx="152400" cy="1600200"/>
          </a:xfrm>
          <a:custGeom>
            <a:avLst/>
            <a:gdLst>
              <a:gd name="T0" fmla="*/ 2147483647 w 56"/>
              <a:gd name="T1" fmla="*/ 0 h 624"/>
              <a:gd name="T2" fmla="*/ 2147483647 w 56"/>
              <a:gd name="T3" fmla="*/ 2147483647 h 624"/>
              <a:gd name="T4" fmla="*/ 2147483647 w 56"/>
              <a:gd name="T5" fmla="*/ 2147483647 h 624"/>
              <a:gd name="T6" fmla="*/ 2147483647 w 56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624"/>
              <a:gd name="T14" fmla="*/ 56 w 56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624">
                <a:moveTo>
                  <a:pt x="56" y="0"/>
                </a:moveTo>
                <a:cubicBezTo>
                  <a:pt x="36" y="64"/>
                  <a:pt x="16" y="128"/>
                  <a:pt x="8" y="192"/>
                </a:cubicBezTo>
                <a:cubicBezTo>
                  <a:pt x="0" y="256"/>
                  <a:pt x="0" y="312"/>
                  <a:pt x="8" y="384"/>
                </a:cubicBezTo>
                <a:cubicBezTo>
                  <a:pt x="16" y="456"/>
                  <a:pt x="36" y="540"/>
                  <a:pt x="56" y="62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4807098" y="6228109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87" name="Rectangle 12"/>
          <p:cNvSpPr>
            <a:spLocks noChangeArrowheads="1"/>
          </p:cNvSpPr>
          <p:nvPr/>
        </p:nvSpPr>
        <p:spPr bwMode="auto">
          <a:xfrm>
            <a:off x="5569098" y="6228109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6254898" y="6228109"/>
            <a:ext cx="3810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89" name="Rectangle 23"/>
          <p:cNvSpPr>
            <a:spLocks noChangeArrowheads="1"/>
          </p:cNvSpPr>
          <p:nvPr/>
        </p:nvSpPr>
        <p:spPr bwMode="auto">
          <a:xfrm>
            <a:off x="6940698" y="6228109"/>
            <a:ext cx="3810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90" name="Rectangle 26"/>
          <p:cNvSpPr>
            <a:spLocks noChangeArrowheads="1"/>
          </p:cNvSpPr>
          <p:nvPr/>
        </p:nvSpPr>
        <p:spPr bwMode="auto">
          <a:xfrm>
            <a:off x="7626498" y="6228109"/>
            <a:ext cx="3810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91" name="Text Box 40"/>
          <p:cNvSpPr txBox="1">
            <a:spLocks noChangeArrowheads="1"/>
          </p:cNvSpPr>
          <p:nvPr/>
        </p:nvSpPr>
        <p:spPr bwMode="auto">
          <a:xfrm>
            <a:off x="2902098" y="6228109"/>
            <a:ext cx="987771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Supervisor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92" name="Text Box 43"/>
          <p:cNvSpPr txBox="1">
            <a:spLocks noChangeArrowheads="1"/>
          </p:cNvSpPr>
          <p:nvPr/>
        </p:nvSpPr>
        <p:spPr bwMode="auto">
          <a:xfrm>
            <a:off x="3816498" y="6228109"/>
            <a:ext cx="8350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chemeClr val="tx1"/>
                </a:solidFill>
              </a:rPr>
              <a:t>Operator</a:t>
            </a:r>
          </a:p>
        </p:txBody>
      </p:sp>
      <p:sp>
        <p:nvSpPr>
          <p:cNvPr id="93" name="Gleichschenkliges Dreieck 92"/>
          <p:cNvSpPr/>
          <p:nvPr/>
        </p:nvSpPr>
        <p:spPr bwMode="auto">
          <a:xfrm rot="10800000">
            <a:off x="1799952" y="3203773"/>
            <a:ext cx="1080120" cy="4032448"/>
          </a:xfrm>
          <a:prstGeom prst="triangle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94" name="Gleichschenkliges Dreieck 93"/>
          <p:cNvSpPr/>
          <p:nvPr/>
        </p:nvSpPr>
        <p:spPr bwMode="auto">
          <a:xfrm>
            <a:off x="1007864" y="3203773"/>
            <a:ext cx="1080121" cy="4032448"/>
          </a:xfrm>
          <a:prstGeom prst="triangl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cxnSp>
        <p:nvCxnSpPr>
          <p:cNvPr id="95" name="Gerade Verbindung 94"/>
          <p:cNvCxnSpPr/>
          <p:nvPr/>
        </p:nvCxnSpPr>
        <p:spPr bwMode="auto">
          <a:xfrm>
            <a:off x="719832" y="3563813"/>
            <a:ext cx="3096344" cy="0"/>
          </a:xfrm>
          <a:prstGeom prst="line">
            <a:avLst/>
          </a:prstGeom>
          <a:solidFill>
            <a:srgbClr val="00B8FF"/>
          </a:solidFill>
          <a:ln w="444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Gerade Verbindung 95"/>
          <p:cNvCxnSpPr/>
          <p:nvPr/>
        </p:nvCxnSpPr>
        <p:spPr bwMode="auto">
          <a:xfrm>
            <a:off x="719832" y="4139877"/>
            <a:ext cx="3096344" cy="0"/>
          </a:xfrm>
          <a:prstGeom prst="line">
            <a:avLst/>
          </a:prstGeom>
          <a:solidFill>
            <a:srgbClr val="00B8FF"/>
          </a:solidFill>
          <a:ln w="444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Gerade Verbindung 96"/>
          <p:cNvCxnSpPr/>
          <p:nvPr/>
        </p:nvCxnSpPr>
        <p:spPr bwMode="auto">
          <a:xfrm>
            <a:off x="719832" y="4787949"/>
            <a:ext cx="3096344" cy="0"/>
          </a:xfrm>
          <a:prstGeom prst="line">
            <a:avLst/>
          </a:prstGeom>
          <a:solidFill>
            <a:srgbClr val="00B8FF"/>
          </a:solidFill>
          <a:ln w="444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Gerade Verbindung 97"/>
          <p:cNvCxnSpPr/>
          <p:nvPr/>
        </p:nvCxnSpPr>
        <p:spPr bwMode="auto">
          <a:xfrm>
            <a:off x="719832" y="5436021"/>
            <a:ext cx="3096344" cy="0"/>
          </a:xfrm>
          <a:prstGeom prst="line">
            <a:avLst/>
          </a:prstGeom>
          <a:solidFill>
            <a:srgbClr val="00B8FF"/>
          </a:solidFill>
          <a:ln w="444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Gerade Verbindung 98"/>
          <p:cNvCxnSpPr/>
          <p:nvPr/>
        </p:nvCxnSpPr>
        <p:spPr bwMode="auto">
          <a:xfrm>
            <a:off x="719832" y="6084093"/>
            <a:ext cx="3096344" cy="0"/>
          </a:xfrm>
          <a:prstGeom prst="line">
            <a:avLst/>
          </a:prstGeom>
          <a:solidFill>
            <a:srgbClr val="00B8FF"/>
          </a:solidFill>
          <a:ln w="444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Gerade Verbindung 99"/>
          <p:cNvCxnSpPr/>
          <p:nvPr/>
        </p:nvCxnSpPr>
        <p:spPr bwMode="auto">
          <a:xfrm>
            <a:off x="719832" y="6732165"/>
            <a:ext cx="3096344" cy="0"/>
          </a:xfrm>
          <a:prstGeom prst="line">
            <a:avLst/>
          </a:prstGeom>
          <a:solidFill>
            <a:srgbClr val="00B8FF"/>
          </a:solidFill>
          <a:ln w="444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Textfeld 40"/>
          <p:cNvSpPr txBox="1">
            <a:spLocks noChangeArrowheads="1"/>
          </p:cNvSpPr>
          <p:nvPr/>
        </p:nvSpPr>
        <p:spPr bwMode="auto">
          <a:xfrm rot="16200000">
            <a:off x="813297" y="5360863"/>
            <a:ext cx="1473481" cy="364267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</a:rPr>
              <a:t>User rights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102" name="Textfeld 40"/>
          <p:cNvSpPr txBox="1">
            <a:spLocks noChangeArrowheads="1"/>
          </p:cNvSpPr>
          <p:nvPr/>
        </p:nvSpPr>
        <p:spPr bwMode="auto">
          <a:xfrm rot="16200000">
            <a:off x="1275750" y="4478460"/>
            <a:ext cx="2124299" cy="364267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 smtClean="0">
                <a:solidFill>
                  <a:schemeClr val="tx1"/>
                </a:solidFill>
              </a:rPr>
              <a:t>Number of users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103" name="Text Box 44"/>
          <p:cNvSpPr txBox="1">
            <a:spLocks noChangeArrowheads="1"/>
          </p:cNvSpPr>
          <p:nvPr/>
        </p:nvSpPr>
        <p:spPr bwMode="auto">
          <a:xfrm rot="16200000">
            <a:off x="3685983" y="4657835"/>
            <a:ext cx="1099981" cy="2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 err="1" smtClean="0">
                <a:solidFill>
                  <a:srgbClr val="0000FF"/>
                </a:solidFill>
              </a:rPr>
              <a:t>Role</a:t>
            </a:r>
            <a:r>
              <a:rPr lang="de-DE" sz="1200" b="1" dirty="0" smtClean="0">
                <a:solidFill>
                  <a:srgbClr val="0000FF"/>
                </a:solidFill>
              </a:rPr>
              <a:t> </a:t>
            </a:r>
            <a:r>
              <a:rPr lang="de-DE" sz="1200" b="1" dirty="0" err="1" smtClean="0">
                <a:solidFill>
                  <a:srgbClr val="0000FF"/>
                </a:solidFill>
              </a:rPr>
              <a:t>change</a:t>
            </a:r>
            <a:endParaRPr lang="de-DE" sz="1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already possible?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4" name="Grafik 103" descr="worldmapr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912" y="2123653"/>
            <a:ext cx="7504153" cy="4464496"/>
          </a:xfrm>
          <a:prstGeom prst="rect">
            <a:avLst/>
          </a:prstGeom>
        </p:spPr>
      </p:pic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1583928" y="1619597"/>
            <a:ext cx="6768752" cy="585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Current e-</a:t>
            </a:r>
            <a:r>
              <a:rPr lang="en-US" sz="2000" dirty="0" err="1" smtClean="0">
                <a:solidFill>
                  <a:srgbClr val="000000"/>
                </a:solidFill>
              </a:rPr>
              <a:t>RemoteCtrl</a:t>
            </a:r>
            <a:r>
              <a:rPr lang="en-US" sz="2000" dirty="0" smtClean="0">
                <a:solidFill>
                  <a:srgbClr val="000000"/>
                </a:solidFill>
              </a:rPr>
              <a:t> Network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2952080" y="6732165"/>
            <a:ext cx="3929024" cy="693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Regularly:</a:t>
            </a:r>
          </a:p>
          <a:p>
            <a:r>
              <a:rPr lang="en-US" sz="1400" dirty="0" err="1" smtClean="0">
                <a:solidFill>
                  <a:srgbClr val="000000"/>
                </a:solidFill>
              </a:rPr>
              <a:t>AuScope</a:t>
            </a:r>
            <a:r>
              <a:rPr lang="en-US" sz="1400" dirty="0" smtClean="0">
                <a:solidFill>
                  <a:srgbClr val="000000"/>
                </a:solidFill>
              </a:rPr>
              <a:t>-(</a:t>
            </a:r>
            <a:r>
              <a:rPr lang="en-US" sz="1400" dirty="0" err="1" smtClean="0">
                <a:solidFill>
                  <a:srgbClr val="000000"/>
                </a:solidFill>
              </a:rPr>
              <a:t>Warkworth</a:t>
            </a:r>
            <a:r>
              <a:rPr lang="en-US" sz="1400" dirty="0" smtClean="0">
                <a:solidFill>
                  <a:srgbClr val="000000"/>
                </a:solidFill>
              </a:rPr>
              <a:t>)-</a:t>
            </a:r>
            <a:r>
              <a:rPr lang="en-US" sz="1400" dirty="0" err="1" smtClean="0">
                <a:solidFill>
                  <a:srgbClr val="000000"/>
                </a:solidFill>
              </a:rPr>
              <a:t>Hartebesthoek</a:t>
            </a:r>
            <a:r>
              <a:rPr lang="en-US" sz="1400" dirty="0" smtClean="0">
                <a:solidFill>
                  <a:srgbClr val="000000"/>
                </a:solidFill>
              </a:rPr>
              <a:t>-Network,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(TIGO)-O’Higgins-</a:t>
            </a:r>
            <a:r>
              <a:rPr lang="en-US" sz="1400" dirty="0" err="1" smtClean="0">
                <a:solidFill>
                  <a:srgbClr val="000000"/>
                </a:solidFill>
              </a:rPr>
              <a:t>Wettzell</a:t>
            </a:r>
            <a:r>
              <a:rPr lang="en-US" sz="1400" dirty="0" smtClean="0">
                <a:solidFill>
                  <a:srgbClr val="000000"/>
                </a:solidFill>
              </a:rPr>
              <a:t>-Network </a:t>
            </a:r>
            <a:endParaRPr lang="de-DE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575816" y="1763613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575816" y="1890579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already possible?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575816" y="2627709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15" name="Text Box 1028"/>
          <p:cNvSpPr txBox="1">
            <a:spLocks noChangeArrowheads="1"/>
          </p:cNvSpPr>
          <p:nvPr/>
        </p:nvSpPr>
        <p:spPr bwMode="auto">
          <a:xfrm>
            <a:off x="575816" y="2754675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reachable in the near future?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reachable in the near future?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Textfeld 40"/>
          <p:cNvSpPr txBox="1">
            <a:spLocks noChangeArrowheads="1"/>
          </p:cNvSpPr>
          <p:nvPr/>
        </p:nvSpPr>
        <p:spPr bwMode="auto">
          <a:xfrm>
            <a:off x="814603" y="1835621"/>
            <a:ext cx="4016805" cy="145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Data sender, comparable to the </a:t>
            </a:r>
          </a:p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feedback to the IVS e-</a:t>
            </a:r>
            <a:r>
              <a:rPr lang="en-US" sz="1900" dirty="0" err="1" smtClean="0">
                <a:solidFill>
                  <a:schemeClr val="tx1"/>
                </a:solidFill>
              </a:rPr>
              <a:t>QuickStatus</a:t>
            </a:r>
            <a:endParaRPr lang="en-US" sz="1900" dirty="0" smtClean="0">
              <a:solidFill>
                <a:schemeClr val="tx1"/>
              </a:solidFill>
            </a:endParaRPr>
          </a:p>
          <a:p>
            <a:pPr algn="ctr"/>
            <a:endParaRPr lang="en-US" sz="19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Fix the sending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Extend e-</a:t>
            </a:r>
            <a:r>
              <a:rPr lang="en-US" sz="1900" dirty="0" err="1" smtClean="0">
                <a:solidFill>
                  <a:schemeClr val="tx1"/>
                </a:solidFill>
              </a:rPr>
              <a:t>RemoteCtrl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1149"/>
            <a:ext cx="9793088" cy="395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7" descr="IVSLi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8593" y="1726658"/>
            <a:ext cx="3984495" cy="2717470"/>
          </a:xfrm>
          <a:prstGeom prst="rect">
            <a:avLst/>
          </a:prstGeom>
        </p:spPr>
      </p:pic>
      <p:sp>
        <p:nvSpPr>
          <p:cNvPr id="19" name="Pfeil nach oben 18"/>
          <p:cNvSpPr/>
          <p:nvPr/>
        </p:nvSpPr>
        <p:spPr bwMode="auto">
          <a:xfrm>
            <a:off x="8856984" y="4462962"/>
            <a:ext cx="216024" cy="216024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016223" y="6407178"/>
            <a:ext cx="1767579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520280" y="6551194"/>
            <a:ext cx="1170513" cy="1008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Field system startup</a:t>
            </a:r>
          </a:p>
          <a:p>
            <a:r>
              <a:rPr lang="en-US" sz="8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Field system terminated</a:t>
            </a:r>
          </a:p>
          <a:p>
            <a:r>
              <a:rPr lang="en-US" sz="8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Starting schedule</a:t>
            </a:r>
          </a:p>
          <a:p>
            <a:r>
              <a:rPr lang="en-US" sz="8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Schedule finished</a:t>
            </a:r>
          </a:p>
          <a:p>
            <a:r>
              <a:rPr lang="en-US" sz="8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Pointing</a:t>
            </a:r>
          </a:p>
          <a:p>
            <a:r>
              <a:rPr lang="en-US" sz="8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Recording</a:t>
            </a:r>
          </a:p>
          <a:p>
            <a:r>
              <a:rPr lang="en-US" sz="8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Halt</a:t>
            </a:r>
          </a:p>
          <a:p>
            <a:r>
              <a:rPr lang="en-US" sz="8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Continue</a:t>
            </a:r>
            <a:endParaRPr lang="en-US" sz="8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Geschweifte Klammer rechts 21"/>
          <p:cNvSpPr/>
          <p:nvPr/>
        </p:nvSpPr>
        <p:spPr bwMode="auto">
          <a:xfrm>
            <a:off x="3575526" y="6551194"/>
            <a:ext cx="216024" cy="1008112"/>
          </a:xfrm>
          <a:prstGeom prst="rightBrace">
            <a:avLst>
              <a:gd name="adj1" fmla="val 8333"/>
              <a:gd name="adj2" fmla="val 56254"/>
            </a:avLst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5328344" y="6588149"/>
            <a:ext cx="576064" cy="504056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536256" y="7164213"/>
            <a:ext cx="142859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Status </a:t>
            </a:r>
            <a:r>
              <a:rPr lang="de-DE" b="1" dirty="0" err="1" smtClean="0">
                <a:solidFill>
                  <a:srgbClr val="C00000"/>
                </a:solidFill>
              </a:rPr>
              <a:t>data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5996517" y="7179567"/>
            <a:ext cx="504056" cy="323454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reachable in the near future?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92" y="3203773"/>
            <a:ext cx="3385746" cy="23762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6176" y="2771725"/>
            <a:ext cx="5901866" cy="32403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Textfeld 40"/>
          <p:cNvSpPr txBox="1">
            <a:spLocks noChangeArrowheads="1"/>
          </p:cNvSpPr>
          <p:nvPr/>
        </p:nvSpPr>
        <p:spPr bwMode="auto">
          <a:xfrm>
            <a:off x="575816" y="1763613"/>
            <a:ext cx="8928992" cy="3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Auxiliary Data Center with </a:t>
            </a:r>
            <a:r>
              <a:rPr lang="en-US" sz="1900" dirty="0" err="1" smtClean="0">
                <a:solidFill>
                  <a:schemeClr val="tx1"/>
                </a:solidFill>
              </a:rPr>
              <a:t>Zabbix</a:t>
            </a:r>
            <a:r>
              <a:rPr lang="en-US" sz="1900" dirty="0" smtClean="0">
                <a:solidFill>
                  <a:schemeClr val="tx1"/>
                </a:solidFill>
              </a:rPr>
              <a:t> Web frontend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7" name="Textfeld 40"/>
          <p:cNvSpPr txBox="1">
            <a:spLocks noChangeArrowheads="1"/>
          </p:cNvSpPr>
          <p:nvPr/>
        </p:nvSpPr>
        <p:spPr bwMode="auto">
          <a:xfrm>
            <a:off x="3816176" y="2411685"/>
            <a:ext cx="5904656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Graphs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feld 40"/>
          <p:cNvSpPr txBox="1">
            <a:spLocks noChangeArrowheads="1"/>
          </p:cNvSpPr>
          <p:nvPr/>
        </p:nvSpPr>
        <p:spPr bwMode="auto">
          <a:xfrm>
            <a:off x="359792" y="2843733"/>
            <a:ext cx="3384376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Maps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reachable in the near future?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Textfeld 40"/>
          <p:cNvSpPr txBox="1">
            <a:spLocks noChangeArrowheads="1"/>
          </p:cNvSpPr>
          <p:nvPr/>
        </p:nvSpPr>
        <p:spPr bwMode="auto">
          <a:xfrm>
            <a:off x="575816" y="1763613"/>
            <a:ext cx="8928992" cy="3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Auxiliary Data Center with </a:t>
            </a:r>
            <a:r>
              <a:rPr lang="en-US" sz="1900" dirty="0" err="1" smtClean="0">
                <a:solidFill>
                  <a:schemeClr val="tx1"/>
                </a:solidFill>
              </a:rPr>
              <a:t>Zabbix</a:t>
            </a:r>
            <a:r>
              <a:rPr lang="en-US" sz="1900" dirty="0" smtClean="0">
                <a:solidFill>
                  <a:schemeClr val="tx1"/>
                </a:solidFill>
              </a:rPr>
              <a:t> Web frontend (cont.)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888" y="2195661"/>
            <a:ext cx="7920880" cy="48647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694" y="3099756"/>
            <a:ext cx="4247274" cy="186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575816" y="1763613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575816" y="1890579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already possible?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575816" y="2627709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15" name="Text Box 1028"/>
          <p:cNvSpPr txBox="1">
            <a:spLocks noChangeArrowheads="1"/>
          </p:cNvSpPr>
          <p:nvPr/>
        </p:nvSpPr>
        <p:spPr bwMode="auto">
          <a:xfrm>
            <a:off x="575816" y="2754675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reachable in the near future?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Text Box 1027"/>
          <p:cNvSpPr txBox="1">
            <a:spLocks noChangeArrowheads="1"/>
          </p:cNvSpPr>
          <p:nvPr/>
        </p:nvSpPr>
        <p:spPr bwMode="auto">
          <a:xfrm>
            <a:off x="575816" y="3491805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17" name="Text Box 1028"/>
          <p:cNvSpPr txBox="1">
            <a:spLocks noChangeArrowheads="1"/>
          </p:cNvSpPr>
          <p:nvPr/>
        </p:nvSpPr>
        <p:spPr bwMode="auto">
          <a:xfrm>
            <a:off x="575816" y="3618771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conceivable in the further future?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conceivable in the further future?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Textfeld 40"/>
          <p:cNvSpPr txBox="1">
            <a:spLocks noChangeArrowheads="1"/>
          </p:cNvSpPr>
          <p:nvPr/>
        </p:nvSpPr>
        <p:spPr bwMode="auto">
          <a:xfrm>
            <a:off x="575816" y="1763613"/>
            <a:ext cx="8928992" cy="3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Autonomous agents handle requests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56" y="3059757"/>
            <a:ext cx="83529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380237"/>
            <a:ext cx="2020339" cy="1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conceivable in the further future?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Textfeld 40"/>
          <p:cNvSpPr txBox="1">
            <a:spLocks noChangeArrowheads="1"/>
          </p:cNvSpPr>
          <p:nvPr/>
        </p:nvSpPr>
        <p:spPr bwMode="auto">
          <a:xfrm>
            <a:off x="575816" y="1763613"/>
            <a:ext cx="8928992" cy="3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Autonomous production cells take the orders from the agents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2897233"/>
            <a:ext cx="9001000" cy="46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360500"/>
            <a:ext cx="1799952" cy="1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575691" y="1187549"/>
            <a:ext cx="4176589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idea behind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REMOTE CONTROL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not …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288" y="1187549"/>
            <a:ext cx="44958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0" y="6050351"/>
            <a:ext cx="4752280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smtClean="0">
                <a:solidFill>
                  <a:schemeClr val="tx1"/>
                </a:solidFill>
              </a:rPr>
              <a:t>Reference:</a:t>
            </a:r>
          </a:p>
          <a:p>
            <a:r>
              <a:rPr lang="de-DE" sz="900" dirty="0" smtClean="0">
                <a:solidFill>
                  <a:schemeClr val="tx1"/>
                </a:solidFill>
              </a:rPr>
              <a:t>https</a:t>
            </a:r>
            <a:r>
              <a:rPr lang="de-DE" sz="900" dirty="0" smtClean="0">
                <a:solidFill>
                  <a:schemeClr val="tx1"/>
                </a:solidFill>
              </a:rPr>
              <a:t>://www.google.it/search?q=pinky+and+the+brain&amp;espv=2&amp;biw=1523&amp;bih=895&amp;tbm=isch&amp;source=lnms&amp;sa=X&amp;ved=0CAYQ_AUoAWoVChMIucPf-uSuyAIVh-saCh2sNQkY#tbm=isch&amp;tbs=rimg%3ACXS9UOMjN6chIjjatA5Eqprg78c6NKsJgMnXbHOTXq8QFMDdyU896vE94c-86oz4S5f3xoY4YdwaPurls_1SLuD03fioSCdq0DkSqmuDvEUYZrgBFIs2zKhIJxzo0qwmAydcRF99tQulkd0kqEglsc5NerxAUwBG06peKodSSICoSCd3JTz3q8T3hERWL-HjrvUFqKhIJz7zqjPhLl_1cRBdAi2-wlhnUqEgnGhjhh3Bo-6hEeeYkCeTHGvSoSCeWz9Iu4PTd-EWTwuPMq3sxG&amp;q=pinky%20and%20the%20brain&amp;imgdii=dL1Q4yM3pyGhSM%3A%3BdL1Q4yM3pyGhSM%3A%3B2rQORKqa4O-fhM%3A&amp;imgrc=dL1Q4yM3pyGhSM%3A</a:t>
            </a:r>
            <a:endParaRPr lang="de-DE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is conceivable in the further future?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Textfeld 40"/>
          <p:cNvSpPr txBox="1">
            <a:spLocks noChangeArrowheads="1"/>
          </p:cNvSpPr>
          <p:nvPr/>
        </p:nvSpPr>
        <p:spPr bwMode="auto">
          <a:xfrm>
            <a:off x="575816" y="1763613"/>
            <a:ext cx="8928992" cy="3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Autonomous production cells take the orders from the agents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935" y="2195661"/>
            <a:ext cx="681055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647824" y="971525"/>
            <a:ext cx="9001125" cy="127635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647824" y="1195362"/>
            <a:ext cx="9001125" cy="449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6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smtClean="0">
                <a:solidFill>
                  <a:srgbClr val="000000"/>
                </a:solidFill>
                <a:ea typeface="MS Gothic" pitchFamily="49" charset="-128"/>
              </a:rPr>
              <a:t>Thank you for your support and attention!!!</a:t>
            </a:r>
            <a:endParaRPr lang="en-US" b="1" dirty="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647824" y="1657325"/>
            <a:ext cx="9001000" cy="60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software will be available on the Web page </a:t>
            </a:r>
          </a:p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http://www.econtrol-software.de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47824" y="2483693"/>
            <a:ext cx="9001125" cy="803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6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 smtClean="0">
                <a:solidFill>
                  <a:srgbClr val="000000"/>
                </a:solidFill>
                <a:ea typeface="MS Gothic" pitchFamily="49" charset="-128"/>
              </a:rPr>
              <a:t>“Future needs the courage </a:t>
            </a:r>
          </a:p>
          <a:p>
            <a:pPr algn="ctr">
              <a:lnSpc>
                <a:spcPct val="96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 smtClean="0">
                <a:solidFill>
                  <a:srgbClr val="000000"/>
                </a:solidFill>
                <a:ea typeface="MS Gothic" pitchFamily="49" charset="-128"/>
              </a:rPr>
              <a:t>to accept changes!”</a:t>
            </a:r>
            <a:endParaRPr lang="en-US" i="1" dirty="0">
              <a:solidFill>
                <a:srgbClr val="000000"/>
              </a:solidFill>
              <a:ea typeface="MS Gothic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647824" y="971525"/>
            <a:ext cx="9001125" cy="1276350"/>
          </a:xfrm>
          <a:prstGeom prst="rect">
            <a:avLst/>
          </a:prstGeom>
          <a:solidFill>
            <a:srgbClr val="99CCFF"/>
          </a:solidFill>
          <a:ln w="126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647824" y="1195362"/>
            <a:ext cx="9001125" cy="449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6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smtClean="0">
                <a:solidFill>
                  <a:srgbClr val="000000"/>
                </a:solidFill>
                <a:ea typeface="MS Gothic" pitchFamily="49" charset="-128"/>
              </a:rPr>
              <a:t>Thank you for your support and attention!!!</a:t>
            </a:r>
            <a:endParaRPr lang="en-US" b="1" dirty="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647824" y="1657325"/>
            <a:ext cx="9001000" cy="60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software will be available on the Web page </a:t>
            </a:r>
          </a:p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http://www.econtrol-software.de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47824" y="2483693"/>
            <a:ext cx="9001125" cy="803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6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 smtClean="0">
                <a:solidFill>
                  <a:srgbClr val="000000"/>
                </a:solidFill>
                <a:ea typeface="MS Gothic" pitchFamily="49" charset="-128"/>
              </a:rPr>
              <a:t>“Future needs the courage </a:t>
            </a:r>
          </a:p>
          <a:p>
            <a:pPr algn="ctr">
              <a:lnSpc>
                <a:spcPct val="96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 smtClean="0">
                <a:solidFill>
                  <a:srgbClr val="000000"/>
                </a:solidFill>
                <a:ea typeface="MS Gothic" pitchFamily="49" charset="-128"/>
              </a:rPr>
              <a:t>to accept changes!”</a:t>
            </a:r>
            <a:endParaRPr lang="en-US" i="1" dirty="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6" name="Pfeil nach rechts 5"/>
          <p:cNvSpPr/>
          <p:nvPr/>
        </p:nvSpPr>
        <p:spPr bwMode="auto">
          <a:xfrm>
            <a:off x="4464248" y="5508029"/>
            <a:ext cx="1008112" cy="43204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84328" y="3707829"/>
            <a:ext cx="432048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Publishing </a:t>
            </a:r>
            <a:r>
              <a:rPr lang="en-US" sz="2000" dirty="0" err="1" smtClean="0">
                <a:solidFill>
                  <a:srgbClr val="000000"/>
                </a:solidFill>
              </a:rPr>
              <a:t>Aggreement</a:t>
            </a:r>
            <a:r>
              <a:rPr lang="en-US" sz="2000" dirty="0" smtClean="0">
                <a:solidFill>
                  <a:srgbClr val="000000"/>
                </a:solidFill>
              </a:rPr>
              <a:t> with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                                          Int.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488" y="4211885"/>
            <a:ext cx="147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392" y="5292005"/>
            <a:ext cx="152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6496" y="4787949"/>
            <a:ext cx="1368152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as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344568" y="5292005"/>
            <a:ext cx="2232248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Printed version,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Print-on-demand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&amp;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eBook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848" y="3419797"/>
            <a:ext cx="3240360" cy="401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691605"/>
            <a:ext cx="9001000" cy="56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ieren 12"/>
          <p:cNvGrpSpPr/>
          <p:nvPr/>
        </p:nvGrpSpPr>
        <p:grpSpPr>
          <a:xfrm>
            <a:off x="2402910" y="1691605"/>
            <a:ext cx="6165794" cy="5544616"/>
            <a:chOff x="2402910" y="1691605"/>
            <a:chExt cx="6165794" cy="5544616"/>
          </a:xfrm>
        </p:grpSpPr>
        <p:grpSp>
          <p:nvGrpSpPr>
            <p:cNvPr id="8" name="Gruppieren 7"/>
            <p:cNvGrpSpPr/>
            <p:nvPr/>
          </p:nvGrpSpPr>
          <p:grpSpPr>
            <a:xfrm>
              <a:off x="2448024" y="1691605"/>
              <a:ext cx="6120680" cy="5544616"/>
              <a:chOff x="2448024" y="1691605"/>
              <a:chExt cx="6120680" cy="5544616"/>
            </a:xfrm>
          </p:grpSpPr>
          <p:sp>
            <p:nvSpPr>
              <p:cNvPr id="6" name="Rechteck 5"/>
              <p:cNvSpPr/>
              <p:nvPr/>
            </p:nvSpPr>
            <p:spPr bwMode="auto">
              <a:xfrm>
                <a:off x="2448024" y="1691605"/>
                <a:ext cx="5616624" cy="55446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  <p:sp>
            <p:nvSpPr>
              <p:cNvPr id="7" name="Rechteck 6"/>
              <p:cNvSpPr/>
              <p:nvPr/>
            </p:nvSpPr>
            <p:spPr bwMode="auto">
              <a:xfrm>
                <a:off x="7920632" y="2987749"/>
                <a:ext cx="648072" cy="4040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</p:grpSp>
        <p:cxnSp>
          <p:nvCxnSpPr>
            <p:cNvPr id="10" name="Gerade Verbindung 9"/>
            <p:cNvCxnSpPr/>
            <p:nvPr/>
          </p:nvCxnSpPr>
          <p:spPr bwMode="auto">
            <a:xfrm>
              <a:off x="2402910" y="2546737"/>
              <a:ext cx="5688632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2448024" y="2051645"/>
              <a:ext cx="5832648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" name="Picture 40" descr="R:\IVSJahresberichte\IVSJahresberichtWTZ2008\group01_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021" y="3059757"/>
            <a:ext cx="1802656" cy="27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2232000" y="5724053"/>
            <a:ext cx="2232248" cy="138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000" u="sng" dirty="0" smtClean="0">
                <a:solidFill>
                  <a:srgbClr val="000000"/>
                </a:solidFill>
              </a:rPr>
              <a:t>8 </a:t>
            </a:r>
            <a:r>
              <a:rPr lang="de-DE" sz="1000" u="sng" dirty="0" err="1" smtClean="0">
                <a:solidFill>
                  <a:srgbClr val="000000"/>
                </a:solidFill>
              </a:rPr>
              <a:t>staff</a:t>
            </a:r>
            <a:r>
              <a:rPr lang="de-DE" sz="1000" u="sng" dirty="0" smtClean="0">
                <a:solidFill>
                  <a:srgbClr val="000000"/>
                </a:solidFill>
              </a:rPr>
              <a:t> </a:t>
            </a:r>
            <a:r>
              <a:rPr lang="de-DE" sz="1000" u="sng" dirty="0" err="1" smtClean="0">
                <a:solidFill>
                  <a:srgbClr val="000000"/>
                </a:solidFill>
              </a:rPr>
              <a:t>memebers</a:t>
            </a:r>
            <a:r>
              <a:rPr lang="de-DE" sz="1000" u="sng" dirty="0" smtClean="0">
                <a:solidFill>
                  <a:srgbClr val="000000"/>
                </a:solidFill>
              </a:rPr>
              <a:t> in </a:t>
            </a:r>
            <a:r>
              <a:rPr lang="de-DE" sz="1000" u="sng" dirty="0" err="1" smtClean="0">
                <a:solidFill>
                  <a:srgbClr val="000000"/>
                </a:solidFill>
              </a:rPr>
              <a:t>the</a:t>
            </a:r>
            <a:r>
              <a:rPr lang="de-DE" sz="1000" u="sng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de-DE" sz="1000" u="sng" dirty="0" smtClean="0">
                <a:solidFill>
                  <a:srgbClr val="000000"/>
                </a:solidFill>
              </a:rPr>
              <a:t>VLBI-</a:t>
            </a:r>
            <a:r>
              <a:rPr lang="de-DE" sz="1000" u="sng" dirty="0" err="1" smtClean="0">
                <a:solidFill>
                  <a:srgbClr val="000000"/>
                </a:solidFill>
              </a:rPr>
              <a:t>working</a:t>
            </a:r>
            <a:r>
              <a:rPr lang="de-DE" sz="1000" u="sng" dirty="0" smtClean="0">
                <a:solidFill>
                  <a:srgbClr val="000000"/>
                </a:solidFill>
              </a:rPr>
              <a:t> </a:t>
            </a:r>
            <a:r>
              <a:rPr lang="de-DE" sz="1000" u="sng" dirty="0" err="1" smtClean="0">
                <a:solidFill>
                  <a:srgbClr val="000000"/>
                </a:solidFill>
              </a:rPr>
              <a:t>group</a:t>
            </a:r>
            <a:endParaRPr lang="de-DE" sz="1000" u="sng" dirty="0">
              <a:solidFill>
                <a:srgbClr val="000000"/>
              </a:solidFill>
            </a:endParaRPr>
          </a:p>
          <a:p>
            <a:pPr algn="ctr"/>
            <a:r>
              <a:rPr lang="de-DE" sz="1000" dirty="0" err="1">
                <a:solidFill>
                  <a:srgbClr val="000000"/>
                </a:solidFill>
              </a:rPr>
              <a:t>Ch</a:t>
            </a:r>
            <a:r>
              <a:rPr lang="de-DE" sz="1000" dirty="0">
                <a:solidFill>
                  <a:srgbClr val="000000"/>
                </a:solidFill>
              </a:rPr>
              <a:t>. Plötz, E. Bauernfeind, </a:t>
            </a:r>
            <a:endParaRPr lang="de-DE" sz="1000" dirty="0" smtClean="0">
              <a:solidFill>
                <a:srgbClr val="000000"/>
              </a:solidFill>
            </a:endParaRP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G</a:t>
            </a:r>
            <a:r>
              <a:rPr lang="de-DE" sz="1000" dirty="0">
                <a:solidFill>
                  <a:srgbClr val="000000"/>
                </a:solidFill>
              </a:rPr>
              <a:t>. </a:t>
            </a:r>
            <a:r>
              <a:rPr lang="de-DE" sz="1000" dirty="0" err="1">
                <a:solidFill>
                  <a:srgbClr val="000000"/>
                </a:solidFill>
              </a:rPr>
              <a:t>Kronschnabl</a:t>
            </a:r>
            <a:r>
              <a:rPr lang="de-DE" sz="1000" dirty="0">
                <a:solidFill>
                  <a:srgbClr val="000000"/>
                </a:solidFill>
              </a:rPr>
              <a:t>, R. Schatz, </a:t>
            </a:r>
            <a:endParaRPr lang="de-DE" sz="1000" dirty="0" smtClean="0">
              <a:solidFill>
                <a:srgbClr val="000000"/>
              </a:solidFill>
            </a:endParaRP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W</a:t>
            </a:r>
            <a:r>
              <a:rPr lang="de-DE" sz="1000" dirty="0">
                <a:solidFill>
                  <a:srgbClr val="000000"/>
                </a:solidFill>
              </a:rPr>
              <a:t>. Schwarz, R. </a:t>
            </a:r>
            <a:r>
              <a:rPr lang="de-DE" sz="1000" dirty="0" err="1">
                <a:solidFill>
                  <a:srgbClr val="000000"/>
                </a:solidFill>
              </a:rPr>
              <a:t>Zeitlhöfler</a:t>
            </a:r>
            <a:r>
              <a:rPr lang="de-DE" sz="1000" dirty="0">
                <a:solidFill>
                  <a:srgbClr val="000000"/>
                </a:solidFill>
              </a:rPr>
              <a:t>, </a:t>
            </a:r>
            <a:endParaRPr lang="de-DE" sz="1000" dirty="0" smtClean="0">
              <a:solidFill>
                <a:srgbClr val="000000"/>
              </a:solidFill>
            </a:endParaRP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A</a:t>
            </a:r>
            <a:r>
              <a:rPr lang="de-DE" sz="1000" dirty="0">
                <a:solidFill>
                  <a:srgbClr val="000000"/>
                </a:solidFill>
              </a:rPr>
              <a:t>. Neidhardt </a:t>
            </a: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(not in </a:t>
            </a:r>
            <a:r>
              <a:rPr lang="de-DE" sz="1000" dirty="0" err="1" smtClean="0">
                <a:solidFill>
                  <a:srgbClr val="000000"/>
                </a:solidFill>
              </a:rPr>
              <a:t>the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</a:rPr>
              <a:t>image</a:t>
            </a:r>
            <a:r>
              <a:rPr lang="de-DE" sz="1000" dirty="0" smtClean="0">
                <a:solidFill>
                  <a:srgbClr val="000000"/>
                </a:solidFill>
              </a:rPr>
              <a:t>: </a:t>
            </a:r>
            <a:r>
              <a:rPr lang="de-DE" sz="1000" dirty="0">
                <a:solidFill>
                  <a:srgbClr val="000000"/>
                </a:solidFill>
              </a:rPr>
              <a:t>E. Bielmeier</a:t>
            </a:r>
            <a:r>
              <a:rPr lang="de-DE" sz="1000" dirty="0" smtClean="0">
                <a:solidFill>
                  <a:srgbClr val="000000"/>
                </a:solidFill>
              </a:rPr>
              <a:t>).</a:t>
            </a: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+ 1 </a:t>
            </a:r>
            <a:r>
              <a:rPr lang="de-DE" sz="1000" dirty="0" err="1" smtClean="0">
                <a:solidFill>
                  <a:srgbClr val="000000"/>
                </a:solidFill>
              </a:rPr>
              <a:t>project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</a:rPr>
              <a:t>position</a:t>
            </a:r>
            <a:endParaRPr lang="de-DE" sz="1000" dirty="0" smtClean="0">
              <a:solidFill>
                <a:srgbClr val="000000"/>
              </a:solidFill>
            </a:endParaRP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+ 2 </a:t>
            </a:r>
            <a:r>
              <a:rPr lang="de-DE" sz="1000" dirty="0" err="1" smtClean="0">
                <a:solidFill>
                  <a:srgbClr val="000000"/>
                </a:solidFill>
              </a:rPr>
              <a:t>student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</a:rPr>
              <a:t>operators</a:t>
            </a:r>
            <a:endParaRPr lang="de-DE" sz="1000" dirty="0">
              <a:solidFill>
                <a:srgbClr val="00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224" y="3203773"/>
            <a:ext cx="40787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5544368" y="5724053"/>
            <a:ext cx="2232248" cy="5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000" u="sng" dirty="0" smtClean="0">
                <a:solidFill>
                  <a:srgbClr val="000000"/>
                </a:solidFill>
              </a:rPr>
              <a:t>ca. 4000 </a:t>
            </a:r>
            <a:r>
              <a:rPr lang="de-DE" sz="1000" u="sng" dirty="0" err="1" smtClean="0">
                <a:solidFill>
                  <a:srgbClr val="000000"/>
                </a:solidFill>
              </a:rPr>
              <a:t>operating</a:t>
            </a:r>
            <a:r>
              <a:rPr lang="de-DE" sz="1000" u="sng" dirty="0" smtClean="0">
                <a:solidFill>
                  <a:srgbClr val="000000"/>
                </a:solidFill>
              </a:rPr>
              <a:t> </a:t>
            </a:r>
            <a:r>
              <a:rPr lang="de-DE" sz="1000" u="sng" dirty="0" err="1" smtClean="0">
                <a:solidFill>
                  <a:srgbClr val="000000"/>
                </a:solidFill>
              </a:rPr>
              <a:t>hours</a:t>
            </a:r>
            <a:r>
              <a:rPr lang="de-DE" sz="1000" u="sng" dirty="0" smtClean="0">
                <a:solidFill>
                  <a:srgbClr val="000000"/>
                </a:solidFill>
              </a:rPr>
              <a:t> per </a:t>
            </a:r>
            <a:r>
              <a:rPr lang="de-DE" sz="1000" u="sng" dirty="0" err="1" smtClean="0">
                <a:solidFill>
                  <a:srgbClr val="000000"/>
                </a:solidFill>
              </a:rPr>
              <a:t>year</a:t>
            </a:r>
            <a:endParaRPr lang="de-DE" sz="1000" u="sng" dirty="0" smtClean="0">
              <a:solidFill>
                <a:srgbClr val="000000"/>
              </a:solidFill>
            </a:endParaRP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ca. 150 24h </a:t>
            </a:r>
            <a:r>
              <a:rPr lang="de-DE" sz="1000" dirty="0" err="1" smtClean="0">
                <a:solidFill>
                  <a:srgbClr val="000000"/>
                </a:solidFill>
              </a:rPr>
              <a:t>sessions</a:t>
            </a:r>
            <a:endParaRPr lang="de-DE" sz="1000" dirty="0" smtClean="0">
              <a:solidFill>
                <a:srgbClr val="000000"/>
              </a:solidFill>
            </a:endParaRP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ca. 400 1h </a:t>
            </a:r>
            <a:r>
              <a:rPr lang="de-DE" sz="1000" dirty="0" err="1" smtClean="0">
                <a:solidFill>
                  <a:srgbClr val="000000"/>
                </a:solidFill>
              </a:rPr>
              <a:t>sessions</a:t>
            </a:r>
            <a:endParaRPr lang="de-DE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691605"/>
            <a:ext cx="9001000" cy="56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2"/>
          <p:cNvGrpSpPr/>
          <p:nvPr/>
        </p:nvGrpSpPr>
        <p:grpSpPr>
          <a:xfrm>
            <a:off x="3528144" y="1691605"/>
            <a:ext cx="4925574" cy="5544616"/>
            <a:chOff x="2402910" y="1691605"/>
            <a:chExt cx="6165794" cy="5544616"/>
          </a:xfrm>
        </p:grpSpPr>
        <p:grpSp>
          <p:nvGrpSpPr>
            <p:cNvPr id="3" name="Gruppieren 7"/>
            <p:cNvGrpSpPr/>
            <p:nvPr/>
          </p:nvGrpSpPr>
          <p:grpSpPr>
            <a:xfrm>
              <a:off x="2448024" y="1691605"/>
              <a:ext cx="6120680" cy="5544616"/>
              <a:chOff x="2448024" y="1691605"/>
              <a:chExt cx="6120680" cy="5544616"/>
            </a:xfrm>
          </p:grpSpPr>
          <p:sp>
            <p:nvSpPr>
              <p:cNvPr id="6" name="Rechteck 5"/>
              <p:cNvSpPr/>
              <p:nvPr/>
            </p:nvSpPr>
            <p:spPr bwMode="auto">
              <a:xfrm>
                <a:off x="2448024" y="1691605"/>
                <a:ext cx="5616624" cy="55446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  <p:sp>
            <p:nvSpPr>
              <p:cNvPr id="7" name="Rechteck 6"/>
              <p:cNvSpPr/>
              <p:nvPr/>
            </p:nvSpPr>
            <p:spPr bwMode="auto">
              <a:xfrm>
                <a:off x="7920632" y="2987749"/>
                <a:ext cx="648072" cy="4040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</p:grpSp>
        <p:cxnSp>
          <p:nvCxnSpPr>
            <p:cNvPr id="10" name="Gerade Verbindung 9"/>
            <p:cNvCxnSpPr/>
            <p:nvPr/>
          </p:nvCxnSpPr>
          <p:spPr bwMode="auto">
            <a:xfrm>
              <a:off x="2402910" y="2546737"/>
              <a:ext cx="5688632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2448024" y="2051645"/>
              <a:ext cx="5832648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8" name="Grafik 4" descr="twin01_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376" y="2843733"/>
            <a:ext cx="291748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152" y="2843733"/>
            <a:ext cx="193579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2160" y="4931965"/>
            <a:ext cx="16720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0352" y="4931965"/>
            <a:ext cx="16720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552" y="4931965"/>
            <a:ext cx="16720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uppieren 22"/>
          <p:cNvGrpSpPr/>
          <p:nvPr/>
        </p:nvGrpSpPr>
        <p:grpSpPr>
          <a:xfrm>
            <a:off x="4191533" y="6156101"/>
            <a:ext cx="422031" cy="829787"/>
            <a:chOff x="4191533" y="6156101"/>
            <a:chExt cx="422031" cy="829787"/>
          </a:xfrm>
        </p:grpSpPr>
        <p:sp>
          <p:nvSpPr>
            <p:cNvPr id="24" name="Smiley 23"/>
            <p:cNvSpPr/>
            <p:nvPr/>
          </p:nvSpPr>
          <p:spPr bwMode="auto">
            <a:xfrm>
              <a:off x="4248224" y="6156101"/>
              <a:ext cx="360040" cy="360040"/>
            </a:xfrm>
            <a:prstGeom prst="smileyFac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DejaVu Sans" charset="-128"/>
              </a:endParaRPr>
            </a:p>
          </p:txBody>
        </p:sp>
        <p:cxnSp>
          <p:nvCxnSpPr>
            <p:cNvPr id="25" name="Gerade Verbindung 24"/>
            <p:cNvCxnSpPr>
              <a:stCxn id="24" idx="4"/>
            </p:cNvCxnSpPr>
            <p:nvPr/>
          </p:nvCxnSpPr>
          <p:spPr bwMode="auto">
            <a:xfrm flipH="1">
              <a:off x="4428126" y="6516141"/>
              <a:ext cx="118" cy="23954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4428126" y="6755690"/>
              <a:ext cx="147071" cy="23019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26"/>
            <p:cNvCxnSpPr/>
            <p:nvPr/>
          </p:nvCxnSpPr>
          <p:spPr bwMode="auto">
            <a:xfrm flipH="1">
              <a:off x="4290646" y="6758887"/>
              <a:ext cx="137480" cy="21741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Gerade Verbindung 27"/>
            <p:cNvCxnSpPr/>
            <p:nvPr/>
          </p:nvCxnSpPr>
          <p:spPr bwMode="auto">
            <a:xfrm>
              <a:off x="4249083" y="6525491"/>
              <a:ext cx="172648" cy="9591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/>
            <p:cNvCxnSpPr/>
            <p:nvPr/>
          </p:nvCxnSpPr>
          <p:spPr bwMode="auto">
            <a:xfrm>
              <a:off x="4191533" y="6413589"/>
              <a:ext cx="56483" cy="1108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Gerade Verbindung 29"/>
            <p:cNvCxnSpPr/>
            <p:nvPr/>
          </p:nvCxnSpPr>
          <p:spPr bwMode="auto">
            <a:xfrm>
              <a:off x="4433455" y="6623539"/>
              <a:ext cx="180109" cy="5222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uppieren 30"/>
          <p:cNvGrpSpPr/>
          <p:nvPr/>
        </p:nvGrpSpPr>
        <p:grpSpPr>
          <a:xfrm>
            <a:off x="5986433" y="6156101"/>
            <a:ext cx="422031" cy="829787"/>
            <a:chOff x="4191533" y="6156101"/>
            <a:chExt cx="422031" cy="829787"/>
          </a:xfrm>
        </p:grpSpPr>
        <p:sp>
          <p:nvSpPr>
            <p:cNvPr id="32" name="Smiley 31"/>
            <p:cNvSpPr/>
            <p:nvPr/>
          </p:nvSpPr>
          <p:spPr bwMode="auto">
            <a:xfrm>
              <a:off x="4248224" y="6156101"/>
              <a:ext cx="360040" cy="360040"/>
            </a:xfrm>
            <a:prstGeom prst="smileyFac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DejaVu Sans" charset="-128"/>
              </a:endParaRPr>
            </a:p>
          </p:txBody>
        </p:sp>
        <p:cxnSp>
          <p:nvCxnSpPr>
            <p:cNvPr id="33" name="Gerade Verbindung 32"/>
            <p:cNvCxnSpPr>
              <a:stCxn id="32" idx="4"/>
            </p:cNvCxnSpPr>
            <p:nvPr/>
          </p:nvCxnSpPr>
          <p:spPr bwMode="auto">
            <a:xfrm flipH="1">
              <a:off x="4428126" y="6516141"/>
              <a:ext cx="118" cy="23954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Gerade Verbindung 33"/>
            <p:cNvCxnSpPr/>
            <p:nvPr/>
          </p:nvCxnSpPr>
          <p:spPr bwMode="auto">
            <a:xfrm>
              <a:off x="4428126" y="6755690"/>
              <a:ext cx="147071" cy="23019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 Verbindung 34"/>
            <p:cNvCxnSpPr/>
            <p:nvPr/>
          </p:nvCxnSpPr>
          <p:spPr bwMode="auto">
            <a:xfrm flipH="1">
              <a:off x="4290646" y="6758887"/>
              <a:ext cx="137480" cy="21741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rade Verbindung 35"/>
            <p:cNvCxnSpPr/>
            <p:nvPr/>
          </p:nvCxnSpPr>
          <p:spPr bwMode="auto">
            <a:xfrm>
              <a:off x="4249083" y="6525491"/>
              <a:ext cx="172648" cy="9591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Gerade Verbindung 36"/>
            <p:cNvCxnSpPr/>
            <p:nvPr/>
          </p:nvCxnSpPr>
          <p:spPr bwMode="auto">
            <a:xfrm>
              <a:off x="4191533" y="6413589"/>
              <a:ext cx="56483" cy="1108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 Verbindung 37"/>
            <p:cNvCxnSpPr/>
            <p:nvPr/>
          </p:nvCxnSpPr>
          <p:spPr bwMode="auto">
            <a:xfrm>
              <a:off x="4433455" y="6623539"/>
              <a:ext cx="180109" cy="5222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uppieren 38"/>
          <p:cNvGrpSpPr/>
          <p:nvPr/>
        </p:nvGrpSpPr>
        <p:grpSpPr>
          <a:xfrm>
            <a:off x="7786633" y="6156101"/>
            <a:ext cx="422031" cy="829787"/>
            <a:chOff x="4191533" y="6156101"/>
            <a:chExt cx="422031" cy="829787"/>
          </a:xfrm>
        </p:grpSpPr>
        <p:sp>
          <p:nvSpPr>
            <p:cNvPr id="40" name="Smiley 39"/>
            <p:cNvSpPr/>
            <p:nvPr/>
          </p:nvSpPr>
          <p:spPr bwMode="auto">
            <a:xfrm>
              <a:off x="4248224" y="6156101"/>
              <a:ext cx="360040" cy="360040"/>
            </a:xfrm>
            <a:prstGeom prst="smileyFac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DejaVu Sans" charset="-128"/>
              </a:endParaRPr>
            </a:p>
          </p:txBody>
        </p:sp>
        <p:cxnSp>
          <p:nvCxnSpPr>
            <p:cNvPr id="41" name="Gerade Verbindung 40"/>
            <p:cNvCxnSpPr>
              <a:stCxn id="40" idx="4"/>
            </p:cNvCxnSpPr>
            <p:nvPr/>
          </p:nvCxnSpPr>
          <p:spPr bwMode="auto">
            <a:xfrm flipH="1">
              <a:off x="4428126" y="6516141"/>
              <a:ext cx="118" cy="23954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>
              <a:off x="4428126" y="6755690"/>
              <a:ext cx="147071" cy="23019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4290646" y="6758887"/>
              <a:ext cx="137480" cy="21741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4249083" y="6525491"/>
              <a:ext cx="172648" cy="9591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4191533" y="6413589"/>
              <a:ext cx="56483" cy="1108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4433455" y="6623539"/>
              <a:ext cx="180109" cy="5222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691605"/>
            <a:ext cx="9001000" cy="56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2"/>
          <p:cNvGrpSpPr/>
          <p:nvPr/>
        </p:nvGrpSpPr>
        <p:grpSpPr>
          <a:xfrm>
            <a:off x="3528144" y="1691605"/>
            <a:ext cx="4925574" cy="5544616"/>
            <a:chOff x="2402910" y="1691605"/>
            <a:chExt cx="6165794" cy="5544616"/>
          </a:xfrm>
        </p:grpSpPr>
        <p:grpSp>
          <p:nvGrpSpPr>
            <p:cNvPr id="3" name="Gruppieren 7"/>
            <p:cNvGrpSpPr/>
            <p:nvPr/>
          </p:nvGrpSpPr>
          <p:grpSpPr>
            <a:xfrm>
              <a:off x="2448024" y="1691605"/>
              <a:ext cx="6120680" cy="5544616"/>
              <a:chOff x="2448024" y="1691605"/>
              <a:chExt cx="6120680" cy="5544616"/>
            </a:xfrm>
          </p:grpSpPr>
          <p:sp>
            <p:nvSpPr>
              <p:cNvPr id="6" name="Rechteck 5"/>
              <p:cNvSpPr/>
              <p:nvPr/>
            </p:nvSpPr>
            <p:spPr bwMode="auto">
              <a:xfrm>
                <a:off x="2448024" y="1691605"/>
                <a:ext cx="5616624" cy="55446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  <p:sp>
            <p:nvSpPr>
              <p:cNvPr id="7" name="Rechteck 6"/>
              <p:cNvSpPr/>
              <p:nvPr/>
            </p:nvSpPr>
            <p:spPr bwMode="auto">
              <a:xfrm>
                <a:off x="7920632" y="2987749"/>
                <a:ext cx="648072" cy="4040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</p:grpSp>
        <p:cxnSp>
          <p:nvCxnSpPr>
            <p:cNvPr id="10" name="Gerade Verbindung 9"/>
            <p:cNvCxnSpPr/>
            <p:nvPr/>
          </p:nvCxnSpPr>
          <p:spPr bwMode="auto">
            <a:xfrm>
              <a:off x="2402910" y="2546737"/>
              <a:ext cx="5688632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2448024" y="2051645"/>
              <a:ext cx="5832648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8" name="Grafik 4" descr="twin01_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376" y="2843733"/>
            <a:ext cx="291748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152" y="2843733"/>
            <a:ext cx="193579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2160" y="4931965"/>
            <a:ext cx="16720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0352" y="4931965"/>
            <a:ext cx="16720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552" y="4931965"/>
            <a:ext cx="16720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22"/>
          <p:cNvGrpSpPr/>
          <p:nvPr/>
        </p:nvGrpSpPr>
        <p:grpSpPr>
          <a:xfrm>
            <a:off x="4191533" y="6156101"/>
            <a:ext cx="422031" cy="829787"/>
            <a:chOff x="4191533" y="6156101"/>
            <a:chExt cx="422031" cy="829787"/>
          </a:xfrm>
        </p:grpSpPr>
        <p:sp>
          <p:nvSpPr>
            <p:cNvPr id="24" name="Smiley 23"/>
            <p:cNvSpPr/>
            <p:nvPr/>
          </p:nvSpPr>
          <p:spPr bwMode="auto">
            <a:xfrm>
              <a:off x="4248224" y="6156101"/>
              <a:ext cx="360040" cy="360040"/>
            </a:xfrm>
            <a:prstGeom prst="smileyFac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DejaVu Sans" charset="-128"/>
              </a:endParaRPr>
            </a:p>
          </p:txBody>
        </p:sp>
        <p:cxnSp>
          <p:nvCxnSpPr>
            <p:cNvPr id="25" name="Gerade Verbindung 24"/>
            <p:cNvCxnSpPr>
              <a:stCxn id="24" idx="4"/>
            </p:cNvCxnSpPr>
            <p:nvPr/>
          </p:nvCxnSpPr>
          <p:spPr bwMode="auto">
            <a:xfrm flipH="1">
              <a:off x="4428126" y="6516141"/>
              <a:ext cx="118" cy="23954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4428126" y="6755690"/>
              <a:ext cx="147071" cy="23019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26"/>
            <p:cNvCxnSpPr/>
            <p:nvPr/>
          </p:nvCxnSpPr>
          <p:spPr bwMode="auto">
            <a:xfrm flipH="1">
              <a:off x="4290646" y="6758887"/>
              <a:ext cx="137480" cy="21741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Gerade Verbindung 27"/>
            <p:cNvCxnSpPr/>
            <p:nvPr/>
          </p:nvCxnSpPr>
          <p:spPr bwMode="auto">
            <a:xfrm>
              <a:off x="4249083" y="6525491"/>
              <a:ext cx="172648" cy="9591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/>
            <p:cNvCxnSpPr/>
            <p:nvPr/>
          </p:nvCxnSpPr>
          <p:spPr bwMode="auto">
            <a:xfrm>
              <a:off x="4191533" y="6413589"/>
              <a:ext cx="56483" cy="1108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Gerade Verbindung 29"/>
            <p:cNvCxnSpPr/>
            <p:nvPr/>
          </p:nvCxnSpPr>
          <p:spPr bwMode="auto">
            <a:xfrm>
              <a:off x="4433455" y="6623539"/>
              <a:ext cx="180109" cy="5222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uppieren 30"/>
          <p:cNvGrpSpPr/>
          <p:nvPr/>
        </p:nvGrpSpPr>
        <p:grpSpPr>
          <a:xfrm>
            <a:off x="5986433" y="6156101"/>
            <a:ext cx="422031" cy="829787"/>
            <a:chOff x="4191533" y="6156101"/>
            <a:chExt cx="422031" cy="829787"/>
          </a:xfrm>
        </p:grpSpPr>
        <p:sp>
          <p:nvSpPr>
            <p:cNvPr id="32" name="Smiley 31"/>
            <p:cNvSpPr/>
            <p:nvPr/>
          </p:nvSpPr>
          <p:spPr bwMode="auto">
            <a:xfrm>
              <a:off x="4248224" y="6156101"/>
              <a:ext cx="360040" cy="360040"/>
            </a:xfrm>
            <a:prstGeom prst="smileyFac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DejaVu Sans" charset="-128"/>
              </a:endParaRPr>
            </a:p>
          </p:txBody>
        </p:sp>
        <p:cxnSp>
          <p:nvCxnSpPr>
            <p:cNvPr id="33" name="Gerade Verbindung 32"/>
            <p:cNvCxnSpPr>
              <a:stCxn id="32" idx="4"/>
            </p:cNvCxnSpPr>
            <p:nvPr/>
          </p:nvCxnSpPr>
          <p:spPr bwMode="auto">
            <a:xfrm flipH="1">
              <a:off x="4428126" y="6516141"/>
              <a:ext cx="118" cy="23954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Gerade Verbindung 33"/>
            <p:cNvCxnSpPr/>
            <p:nvPr/>
          </p:nvCxnSpPr>
          <p:spPr bwMode="auto">
            <a:xfrm>
              <a:off x="4428126" y="6755690"/>
              <a:ext cx="147071" cy="23019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 Verbindung 34"/>
            <p:cNvCxnSpPr/>
            <p:nvPr/>
          </p:nvCxnSpPr>
          <p:spPr bwMode="auto">
            <a:xfrm flipH="1">
              <a:off x="4290646" y="6758887"/>
              <a:ext cx="137480" cy="21741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rade Verbindung 35"/>
            <p:cNvCxnSpPr/>
            <p:nvPr/>
          </p:nvCxnSpPr>
          <p:spPr bwMode="auto">
            <a:xfrm>
              <a:off x="4249083" y="6525491"/>
              <a:ext cx="172648" cy="9591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Gerade Verbindung 36"/>
            <p:cNvCxnSpPr/>
            <p:nvPr/>
          </p:nvCxnSpPr>
          <p:spPr bwMode="auto">
            <a:xfrm>
              <a:off x="4191533" y="6413589"/>
              <a:ext cx="56483" cy="1108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 Verbindung 37"/>
            <p:cNvCxnSpPr/>
            <p:nvPr/>
          </p:nvCxnSpPr>
          <p:spPr bwMode="auto">
            <a:xfrm>
              <a:off x="4433455" y="6623539"/>
              <a:ext cx="180109" cy="5222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uppieren 38"/>
          <p:cNvGrpSpPr/>
          <p:nvPr/>
        </p:nvGrpSpPr>
        <p:grpSpPr>
          <a:xfrm>
            <a:off x="7786633" y="6156101"/>
            <a:ext cx="422031" cy="829787"/>
            <a:chOff x="4191533" y="6156101"/>
            <a:chExt cx="422031" cy="829787"/>
          </a:xfrm>
        </p:grpSpPr>
        <p:sp>
          <p:nvSpPr>
            <p:cNvPr id="40" name="Smiley 39"/>
            <p:cNvSpPr/>
            <p:nvPr/>
          </p:nvSpPr>
          <p:spPr bwMode="auto">
            <a:xfrm>
              <a:off x="4248224" y="6156101"/>
              <a:ext cx="360040" cy="360040"/>
            </a:xfrm>
            <a:prstGeom prst="smileyFac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DejaVu Sans" charset="-128"/>
              </a:endParaRPr>
            </a:p>
          </p:txBody>
        </p:sp>
        <p:cxnSp>
          <p:nvCxnSpPr>
            <p:cNvPr id="41" name="Gerade Verbindung 40"/>
            <p:cNvCxnSpPr>
              <a:stCxn id="40" idx="4"/>
            </p:cNvCxnSpPr>
            <p:nvPr/>
          </p:nvCxnSpPr>
          <p:spPr bwMode="auto">
            <a:xfrm flipH="1">
              <a:off x="4428126" y="6516141"/>
              <a:ext cx="118" cy="23954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>
              <a:off x="4428126" y="6755690"/>
              <a:ext cx="147071" cy="23019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4290646" y="6758887"/>
              <a:ext cx="137480" cy="21741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4249083" y="6525491"/>
              <a:ext cx="172648" cy="9591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4191533" y="6413589"/>
              <a:ext cx="56483" cy="1108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4433455" y="6623539"/>
              <a:ext cx="180109" cy="5222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uppieren 48"/>
          <p:cNvGrpSpPr/>
          <p:nvPr/>
        </p:nvGrpSpPr>
        <p:grpSpPr>
          <a:xfrm>
            <a:off x="2376016" y="2555701"/>
            <a:ext cx="1224136" cy="3168352"/>
            <a:chOff x="2159992" y="3059757"/>
            <a:chExt cx="1224136" cy="3168352"/>
          </a:xfrm>
        </p:grpSpPr>
        <p:cxnSp>
          <p:nvCxnSpPr>
            <p:cNvPr id="47" name="Gerade Verbindung 46"/>
            <p:cNvCxnSpPr/>
            <p:nvPr/>
          </p:nvCxnSpPr>
          <p:spPr bwMode="auto">
            <a:xfrm>
              <a:off x="2159992" y="3059757"/>
              <a:ext cx="1224136" cy="3168352"/>
            </a:xfrm>
            <a:prstGeom prst="line">
              <a:avLst/>
            </a:prstGeom>
            <a:solidFill>
              <a:srgbClr val="00B8FF"/>
            </a:solidFill>
            <a:ln w="190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Gerade Verbindung 47"/>
            <p:cNvCxnSpPr/>
            <p:nvPr/>
          </p:nvCxnSpPr>
          <p:spPr bwMode="auto">
            <a:xfrm flipV="1">
              <a:off x="2159992" y="3059757"/>
              <a:ext cx="1152128" cy="3168352"/>
            </a:xfrm>
            <a:prstGeom prst="line">
              <a:avLst/>
            </a:prstGeom>
            <a:solidFill>
              <a:srgbClr val="00B8FF"/>
            </a:solidFill>
            <a:ln w="190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691605"/>
            <a:ext cx="9001000" cy="56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2"/>
          <p:cNvGrpSpPr/>
          <p:nvPr/>
        </p:nvGrpSpPr>
        <p:grpSpPr>
          <a:xfrm>
            <a:off x="4680272" y="1691605"/>
            <a:ext cx="3672408" cy="5544616"/>
            <a:chOff x="2402910" y="1691605"/>
            <a:chExt cx="6165794" cy="5544616"/>
          </a:xfrm>
        </p:grpSpPr>
        <p:grpSp>
          <p:nvGrpSpPr>
            <p:cNvPr id="3" name="Gruppieren 7"/>
            <p:cNvGrpSpPr/>
            <p:nvPr/>
          </p:nvGrpSpPr>
          <p:grpSpPr>
            <a:xfrm>
              <a:off x="2448024" y="1691605"/>
              <a:ext cx="6120680" cy="5544616"/>
              <a:chOff x="2448024" y="1691605"/>
              <a:chExt cx="6120680" cy="5544616"/>
            </a:xfrm>
          </p:grpSpPr>
          <p:sp>
            <p:nvSpPr>
              <p:cNvPr id="6" name="Rechteck 5"/>
              <p:cNvSpPr/>
              <p:nvPr/>
            </p:nvSpPr>
            <p:spPr bwMode="auto">
              <a:xfrm>
                <a:off x="2448024" y="1691605"/>
                <a:ext cx="5616624" cy="55446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  <p:sp>
            <p:nvSpPr>
              <p:cNvPr id="7" name="Rechteck 6"/>
              <p:cNvSpPr/>
              <p:nvPr/>
            </p:nvSpPr>
            <p:spPr bwMode="auto">
              <a:xfrm>
                <a:off x="7920632" y="2987749"/>
                <a:ext cx="648072" cy="4040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</p:grpSp>
        <p:cxnSp>
          <p:nvCxnSpPr>
            <p:cNvPr id="10" name="Gerade Verbindung 9"/>
            <p:cNvCxnSpPr/>
            <p:nvPr/>
          </p:nvCxnSpPr>
          <p:spPr bwMode="auto">
            <a:xfrm>
              <a:off x="2402910" y="2546737"/>
              <a:ext cx="5688632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2448024" y="2051645"/>
              <a:ext cx="5832648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280" y="2987749"/>
            <a:ext cx="3672408" cy="245003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1" name="Textfeld 50"/>
          <p:cNvSpPr txBox="1"/>
          <p:nvPr/>
        </p:nvSpPr>
        <p:spPr>
          <a:xfrm>
            <a:off x="5904408" y="5143312"/>
            <a:ext cx="181652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TTW Control Room</a:t>
            </a:r>
            <a:endParaRPr lang="en-US" sz="1400" b="1" dirty="0"/>
          </a:p>
        </p:txBody>
      </p:sp>
      <p:sp>
        <p:nvSpPr>
          <p:cNvPr id="52" name="Pfeil nach rechts 51"/>
          <p:cNvSpPr/>
          <p:nvPr/>
        </p:nvSpPr>
        <p:spPr bwMode="auto">
          <a:xfrm>
            <a:off x="5760392" y="6660157"/>
            <a:ext cx="1008112" cy="43204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840512" y="6442992"/>
            <a:ext cx="2364750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</a:rPr>
              <a:t>Requirements</a:t>
            </a:r>
            <a:r>
              <a:rPr lang="de-DE" dirty="0" smtClean="0">
                <a:solidFill>
                  <a:srgbClr val="C00000"/>
                </a:solidFill>
              </a:rPr>
              <a:t>: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Remote </a:t>
            </a:r>
            <a:r>
              <a:rPr lang="de-DE" dirty="0" err="1" smtClean="0">
                <a:solidFill>
                  <a:srgbClr val="C00000"/>
                </a:solidFill>
              </a:rPr>
              <a:t>Control</a:t>
            </a:r>
            <a:r>
              <a:rPr lang="de-DE" dirty="0" smtClean="0">
                <a:solidFill>
                  <a:srgbClr val="C00000"/>
                </a:solidFill>
              </a:rPr>
              <a:t> &amp;</a:t>
            </a:r>
          </a:p>
          <a:p>
            <a:r>
              <a:rPr lang="de-DE" dirty="0" err="1" smtClean="0">
                <a:solidFill>
                  <a:srgbClr val="C00000"/>
                </a:solidFill>
              </a:rPr>
              <a:t>Optimized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Monitoring</a:t>
            </a: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575691" y="899517"/>
            <a:ext cx="9001125" cy="720080"/>
          </a:xfrm>
          <a:prstGeom prst="rect">
            <a:avLst/>
          </a:prstGeom>
          <a:solidFill>
            <a:srgbClr val="99CCFF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2000"/>
              </a:lnSpc>
              <a:buSzPct val="45000"/>
              <a:buFont typeface="Wingdings" pitchFamily="2" charset="2"/>
              <a:buNone/>
            </a:pPr>
            <a:endParaRPr lang="en-US">
              <a:ea typeface="MS Gothic" pitchFamily="49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575691" y="1026483"/>
            <a:ext cx="90011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Why is a new operation technique important?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691605"/>
            <a:ext cx="9001000" cy="56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2"/>
          <p:cNvGrpSpPr/>
          <p:nvPr/>
        </p:nvGrpSpPr>
        <p:grpSpPr>
          <a:xfrm>
            <a:off x="5832400" y="1691605"/>
            <a:ext cx="2376264" cy="5544616"/>
            <a:chOff x="2402910" y="1691605"/>
            <a:chExt cx="6165794" cy="5544616"/>
          </a:xfrm>
        </p:grpSpPr>
        <p:grpSp>
          <p:nvGrpSpPr>
            <p:cNvPr id="3" name="Gruppieren 7"/>
            <p:cNvGrpSpPr/>
            <p:nvPr/>
          </p:nvGrpSpPr>
          <p:grpSpPr>
            <a:xfrm>
              <a:off x="2448024" y="1691605"/>
              <a:ext cx="6120680" cy="5544616"/>
              <a:chOff x="2448024" y="1691605"/>
              <a:chExt cx="6120680" cy="5544616"/>
            </a:xfrm>
          </p:grpSpPr>
          <p:sp>
            <p:nvSpPr>
              <p:cNvPr id="6" name="Rechteck 5"/>
              <p:cNvSpPr/>
              <p:nvPr/>
            </p:nvSpPr>
            <p:spPr bwMode="auto">
              <a:xfrm>
                <a:off x="2448024" y="1691605"/>
                <a:ext cx="5616624" cy="55446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  <p:sp>
            <p:nvSpPr>
              <p:cNvPr id="7" name="Rechteck 6"/>
              <p:cNvSpPr/>
              <p:nvPr/>
            </p:nvSpPr>
            <p:spPr bwMode="auto">
              <a:xfrm>
                <a:off x="7920632" y="2987749"/>
                <a:ext cx="648072" cy="4040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DejaVu Sans" charset="-128"/>
                </a:endParaRPr>
              </a:p>
            </p:txBody>
          </p:sp>
        </p:grpSp>
        <p:cxnSp>
          <p:nvCxnSpPr>
            <p:cNvPr id="10" name="Gerade Verbindung 9"/>
            <p:cNvCxnSpPr/>
            <p:nvPr/>
          </p:nvCxnSpPr>
          <p:spPr bwMode="auto">
            <a:xfrm>
              <a:off x="2402910" y="2546737"/>
              <a:ext cx="5688632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 bwMode="auto">
            <a:xfrm>
              <a:off x="2448024" y="2051645"/>
              <a:ext cx="5832648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Textfeld 50"/>
          <p:cNvSpPr txBox="1"/>
          <p:nvPr/>
        </p:nvSpPr>
        <p:spPr>
          <a:xfrm>
            <a:off x="5904408" y="5143312"/>
            <a:ext cx="181652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TTW Control Room</a:t>
            </a:r>
            <a:endParaRPr lang="en-US" sz="1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376" y="3347789"/>
            <a:ext cx="294578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5982574" y="2699717"/>
            <a:ext cx="2252541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Local</a:t>
            </a:r>
            <a:r>
              <a:rPr lang="de-DE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Scheduler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„</a:t>
            </a:r>
            <a:r>
              <a:rPr lang="de-DE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MakeWeekend</a:t>
            </a:r>
            <a:r>
              <a:rPr lang="de-DE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</a:t>
            </a:r>
            <a:endParaRPr lang="de-DE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24" y="4931965"/>
            <a:ext cx="1008112" cy="140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8496696" y="5796061"/>
            <a:ext cx="720080" cy="5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000" b="1" u="sng" dirty="0" smtClean="0">
                <a:solidFill>
                  <a:srgbClr val="000000"/>
                </a:solidFill>
              </a:rPr>
              <a:t>e.g.</a:t>
            </a:r>
          </a:p>
          <a:p>
            <a:pPr algn="ctr"/>
            <a:r>
              <a:rPr lang="de-DE" sz="1000" b="1" u="sng" dirty="0" smtClean="0">
                <a:solidFill>
                  <a:srgbClr val="000000"/>
                </a:solidFill>
              </a:rPr>
              <a:t>Wind Stow</a:t>
            </a:r>
            <a:endParaRPr lang="de-DE" sz="1000" b="1" dirty="0">
              <a:solidFill>
                <a:srgbClr val="000000"/>
              </a:solidFill>
            </a:endParaRPr>
          </a:p>
        </p:txBody>
      </p:sp>
      <p:sp>
        <p:nvSpPr>
          <p:cNvPr id="21" name="Pfeil nach rechts 20"/>
          <p:cNvSpPr/>
          <p:nvPr/>
        </p:nvSpPr>
        <p:spPr bwMode="auto">
          <a:xfrm>
            <a:off x="5760392" y="6660157"/>
            <a:ext cx="1008112" cy="43204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DejaVu Sans" charset="-128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840512" y="6442992"/>
            <a:ext cx="2249334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</a:rPr>
              <a:t>Requirements</a:t>
            </a:r>
            <a:r>
              <a:rPr lang="de-DE" dirty="0" smtClean="0">
                <a:solidFill>
                  <a:srgbClr val="C00000"/>
                </a:solidFill>
              </a:rPr>
              <a:t>: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Automation &amp;</a:t>
            </a:r>
          </a:p>
          <a:p>
            <a:r>
              <a:rPr lang="de-DE" dirty="0" err="1" smtClean="0">
                <a:solidFill>
                  <a:srgbClr val="C00000"/>
                </a:solidFill>
              </a:rPr>
              <a:t>Safety</a:t>
            </a:r>
            <a:r>
              <a:rPr lang="de-DE" dirty="0" smtClean="0">
                <a:solidFill>
                  <a:srgbClr val="C00000"/>
                </a:solidFill>
              </a:rPr>
              <a:t> Management</a:t>
            </a: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DejaVu Sans"/>
        <a:cs typeface=""/>
      </a:majorFont>
      <a:minorFont>
        <a:latin typeface="Arial"/>
        <a:ea typeface="DejaVu Sans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DejaVu Sans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DejaVu Sans" charset="-128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Benutzerdefiniert</PresentationFormat>
  <Paragraphs>231</Paragraphs>
  <Slides>32</Slides>
  <Notes>32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Ettl Martin</dc:creator>
  <cp:lastModifiedBy>Neidhardt</cp:lastModifiedBy>
  <cp:revision>763</cp:revision>
  <cp:lastPrinted>1601-01-01T00:00:00Z</cp:lastPrinted>
  <dcterms:created xsi:type="dcterms:W3CDTF">2010-01-15T14:50:49Z</dcterms:created>
  <dcterms:modified xsi:type="dcterms:W3CDTF">2015-10-06T21:44:59Z</dcterms:modified>
</cp:coreProperties>
</file>